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9" r:id="rId2"/>
    <p:sldId id="280" r:id="rId3"/>
    <p:sldId id="301" r:id="rId4"/>
    <p:sldId id="358" r:id="rId5"/>
    <p:sldId id="364" r:id="rId6"/>
    <p:sldId id="365" r:id="rId7"/>
    <p:sldId id="366" r:id="rId8"/>
    <p:sldId id="367" r:id="rId9"/>
    <p:sldId id="275" r:id="rId10"/>
    <p:sldId id="362" r:id="rId11"/>
    <p:sldId id="354" r:id="rId12"/>
    <p:sldId id="353" r:id="rId13"/>
    <p:sldId id="306" r:id="rId14"/>
    <p:sldId id="347" r:id="rId15"/>
    <p:sldId id="331" r:id="rId16"/>
    <p:sldId id="336" r:id="rId17"/>
    <p:sldId id="337" r:id="rId18"/>
    <p:sldId id="349" r:id="rId19"/>
    <p:sldId id="339" r:id="rId20"/>
    <p:sldId id="340" r:id="rId21"/>
    <p:sldId id="341" r:id="rId22"/>
    <p:sldId id="351" r:id="rId23"/>
    <p:sldId id="342" r:id="rId24"/>
    <p:sldId id="283" r:id="rId25"/>
    <p:sldId id="311" r:id="rId26"/>
    <p:sldId id="310" r:id="rId27"/>
    <p:sldId id="368" r:id="rId28"/>
    <p:sldId id="307" r:id="rId29"/>
    <p:sldId id="292" r:id="rId30"/>
    <p:sldId id="293" r:id="rId31"/>
    <p:sldId id="294" r:id="rId32"/>
    <p:sldId id="295" r:id="rId33"/>
    <p:sldId id="296" r:id="rId34"/>
    <p:sldId id="308" r:id="rId35"/>
    <p:sldId id="297" r:id="rId36"/>
    <p:sldId id="298" r:id="rId37"/>
    <p:sldId id="299" r:id="rId38"/>
    <p:sldId id="30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DAC6"/>
    <a:srgbClr val="7100EE"/>
    <a:srgbClr val="7F7F7F"/>
    <a:srgbClr val="C4611F"/>
    <a:srgbClr val="A7EBD1"/>
    <a:srgbClr val="8800EE"/>
    <a:srgbClr val="663CD0"/>
    <a:srgbClr val="62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1" autoAdjust="0"/>
    <p:restoredTop sz="89655" autoAdjust="0"/>
  </p:normalViewPr>
  <p:slideViewPr>
    <p:cSldViewPr snapToGrid="0" showGuides="1">
      <p:cViewPr>
        <p:scale>
          <a:sx n="50" d="100"/>
          <a:sy n="50" d="100"/>
        </p:scale>
        <p:origin x="1027" y="595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350A1-598B-403A-BCF5-8AFE404CE89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FCAB-8567-49F9-B7CA-319B37440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3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4931-52F7-445A-8DE4-C43759AEF2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6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6FCAB-8567-49F9-B7CA-319B37440A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6FCAB-8567-49F9-B7CA-319B37440A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943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6FCAB-8567-49F9-B7CA-319B37440A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03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6FCAB-8567-49F9-B7CA-319B37440A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29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6FCAB-8567-49F9-B7CA-319B37440AA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79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6FCAB-8567-49F9-B7CA-319B37440AA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136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4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0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7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5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2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1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3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2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1F954-09B1-4752-BF57-1BC07525A3AC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C60EB-25AD-4AEC-BE07-F5369FEAF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2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06228" y="1642591"/>
            <a:ext cx="9190038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0" dirty="0" smtClean="0">
                <a:ln w="25400">
                  <a:solidFill>
                    <a:schemeClr val="tx1"/>
                  </a:solidFill>
                </a:ln>
                <a:gradFill>
                  <a:gsLst>
                    <a:gs pos="24000">
                      <a:srgbClr val="7100EE"/>
                    </a:gs>
                    <a:gs pos="96000">
                      <a:srgbClr val="03DAC6"/>
                    </a:gs>
                  </a:gsLst>
                  <a:lin ang="5400000" scaled="1"/>
                </a:gradFill>
                <a:latin typeface="ONE 모바일POP" panose="00000500000000000000" pitchFamily="2" charset="-127"/>
                <a:ea typeface="ONE 모바일POP" panose="00000500000000000000" pitchFamily="2" charset="-127"/>
              </a:rPr>
              <a:t>ZIP</a:t>
            </a:r>
            <a:r>
              <a:rPr lang="en-US" altLang="ko-KR" sz="12000" dirty="0" smtClean="0">
                <a:gradFill>
                  <a:gsLst>
                    <a:gs pos="44000">
                      <a:srgbClr val="7100EE"/>
                    </a:gs>
                    <a:gs pos="96000">
                      <a:srgbClr val="03DAC6"/>
                    </a:gs>
                  </a:gsLst>
                  <a:lin ang="5400000" scaled="1"/>
                </a:gra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</a:t>
            </a:r>
            <a:endParaRPr lang="en-US" sz="12000" kern="0" spc="-200" dirty="0">
              <a:latin typeface="ONE 모바일POP" panose="00000500000000000000" pitchFamily="2" charset="-127"/>
              <a:ea typeface="ONE 모바일POP" panose="00000500000000000000" pitchFamily="2" charset="-127"/>
              <a:cs typeface="S-Core Dream 3 Light" pitchFamily="34" charset="0"/>
            </a:endParaRPr>
          </a:p>
          <a:p>
            <a:r>
              <a:rPr lang="ko-KR" altLang="en-US" sz="3500" kern="0" spc="-200" dirty="0" smtClean="0">
                <a:latin typeface="ONE 모바일POP" panose="00000500000000000000" pitchFamily="2" charset="-127"/>
                <a:ea typeface="ONE 모바일POP" panose="00000500000000000000" pitchFamily="2" charset="-127"/>
                <a:cs typeface="S-Core Dream 3 Light" pitchFamily="34" charset="0"/>
              </a:rPr>
              <a:t>                                   우리 가족의 또 다른 </a:t>
            </a:r>
            <a:r>
              <a:rPr lang="ko-KR" altLang="en-US" sz="3500" kern="0" spc="-200" dirty="0">
                <a:latin typeface="ONE 모바일POP" panose="00000500000000000000" pitchFamily="2" charset="-127"/>
                <a:ea typeface="ONE 모바일POP" panose="00000500000000000000" pitchFamily="2" charset="-127"/>
                <a:cs typeface="S-Core Dream 3 Light" pitchFamily="34" charset="0"/>
              </a:rPr>
              <a:t>집</a:t>
            </a:r>
            <a:endParaRPr lang="en-US" sz="35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460018" y="6173169"/>
            <a:ext cx="11282458" cy="16599"/>
            <a:chOff x="690027" y="9259754"/>
            <a:chExt cx="16923687" cy="248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6958951" y="4947244"/>
            <a:ext cx="4783525" cy="964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kern="0" spc="-67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A407 </a:t>
            </a:r>
            <a:r>
              <a:rPr lang="ko-KR" altLang="en-US" sz="2000" kern="0" spc="-67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여섯 </a:t>
            </a:r>
            <a:r>
              <a:rPr lang="ko-KR" altLang="en-US" sz="2000" kern="0" spc="-67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싸둥이</a:t>
            </a:r>
            <a:endParaRPr lang="en-US" altLang="ko-KR" sz="2000" kern="0" spc="-67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kern="0" spc="-67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김민균</a:t>
            </a:r>
            <a:r>
              <a:rPr lang="en-US" altLang="ko-KR" sz="2000" kern="0" spc="-67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67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류현수</a:t>
            </a:r>
            <a:r>
              <a:rPr lang="ko-KR" altLang="en-US" sz="2000" kern="0" spc="-67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67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이도엽</a:t>
            </a:r>
            <a:r>
              <a:rPr lang="ko-KR" altLang="en-US" sz="2000" kern="0" spc="-67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kern="0" spc="-67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이보나</a:t>
            </a:r>
            <a:r>
              <a:rPr lang="ko-KR" altLang="en-US" sz="2000" kern="0" spc="-67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이승연 </a:t>
            </a:r>
            <a:r>
              <a:rPr lang="ko-KR" altLang="en-US" sz="2000" kern="0" spc="-67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이재순</a:t>
            </a:r>
            <a:endParaRPr lang="en-US" altLang="ko-KR" sz="2000" kern="0" spc="-67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64" y="3573929"/>
            <a:ext cx="432000" cy="43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80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3068"/>
            <a:ext cx="1219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0" dirty="0" smtClean="0">
                <a:ln w="28575">
                  <a:solidFill>
                    <a:schemeClr val="tx1"/>
                  </a:solidFill>
                </a:ln>
                <a:gradFill>
                  <a:gsLst>
                    <a:gs pos="44000">
                      <a:srgbClr val="7100EE">
                        <a:lumMod val="99000"/>
                      </a:srgbClr>
                    </a:gs>
                    <a:gs pos="96000">
                      <a:srgbClr val="03DAC6"/>
                    </a:gs>
                  </a:gsLst>
                  <a:lin ang="5400000" scaled="1"/>
                </a:gra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             ZIP</a:t>
            </a:r>
            <a:endParaRPr lang="ko-KR" altLang="en-US" sz="10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74" y="1010692"/>
            <a:ext cx="576000" cy="576000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684835" y="2766349"/>
            <a:ext cx="5185458" cy="2061449"/>
            <a:chOff x="2884025" y="2415853"/>
            <a:chExt cx="5185458" cy="182668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884025" y="2415853"/>
              <a:ext cx="5185458" cy="1826683"/>
            </a:xfrm>
            <a:prstGeom prst="roundRect">
              <a:avLst>
                <a:gd name="adj" fmla="val 50000"/>
              </a:avLst>
            </a:prstGeom>
            <a:solidFill>
              <a:srgbClr val="71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884026" y="2737493"/>
              <a:ext cx="5185457" cy="1183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35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메타버스 결합</a:t>
              </a:r>
              <a:endParaRPr lang="en-US" altLang="ko-KR" sz="35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35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가족 소통 애플리케이션</a:t>
              </a:r>
              <a:endParaRPr lang="en-US" altLang="ko-KR" sz="35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717423" y="2766349"/>
            <a:ext cx="5932587" cy="2061448"/>
            <a:chOff x="5717423" y="2766349"/>
            <a:chExt cx="5932587" cy="2061448"/>
          </a:xfrm>
        </p:grpSpPr>
        <p:grpSp>
          <p:nvGrpSpPr>
            <p:cNvPr id="11" name="그룹 10"/>
            <p:cNvGrpSpPr/>
            <p:nvPr/>
          </p:nvGrpSpPr>
          <p:grpSpPr>
            <a:xfrm>
              <a:off x="6464552" y="2766349"/>
              <a:ext cx="5185458" cy="2061448"/>
              <a:chOff x="2884025" y="2158537"/>
              <a:chExt cx="5185458" cy="2084001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884025" y="2158537"/>
                <a:ext cx="5185458" cy="2084001"/>
              </a:xfrm>
              <a:prstGeom prst="roundRect">
                <a:avLst>
                  <a:gd name="adj" fmla="val 50000"/>
                </a:avLst>
              </a:prstGeom>
              <a:solidFill>
                <a:srgbClr val="71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884025" y="2745124"/>
                <a:ext cx="5185457" cy="910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4800" dirty="0" err="1" smtClean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게이미피케이션</a:t>
                </a:r>
                <a:endParaRPr lang="en-US" altLang="ko-KR" sz="4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sp>
          <p:nvSpPr>
            <p:cNvPr id="18" name="십자형 17"/>
            <p:cNvSpPr>
              <a:spLocks noChangeAspect="1"/>
            </p:cNvSpPr>
            <p:nvPr/>
          </p:nvSpPr>
          <p:spPr>
            <a:xfrm>
              <a:off x="5717423" y="3296309"/>
              <a:ext cx="900000" cy="900000"/>
            </a:xfrm>
            <a:prstGeom prst="plus">
              <a:avLst>
                <a:gd name="adj" fmla="val 36802"/>
              </a:avLst>
            </a:prstGeom>
            <a:solidFill>
              <a:srgbClr val="03DAC6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8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334552"/>
            <a:ext cx="12192000" cy="111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게이미피케이션</a:t>
            </a:r>
            <a:r>
              <a:rPr lang="ko-KR" altLang="en-US" sz="4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</a:t>
            </a:r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1761533"/>
            <a:ext cx="5486402" cy="308610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5055009"/>
            <a:ext cx="12192000" cy="1489510"/>
            <a:chOff x="0" y="5159181"/>
            <a:chExt cx="12192000" cy="148951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217921" y="5204763"/>
              <a:ext cx="3898064" cy="466115"/>
            </a:xfrm>
            <a:prstGeom prst="roundRect">
              <a:avLst>
                <a:gd name="adj" fmla="val 50000"/>
              </a:avLst>
            </a:prstGeom>
            <a:solidFill>
              <a:srgbClr val="03DAC6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4944" y="5670878"/>
              <a:ext cx="4942080" cy="466115"/>
            </a:xfrm>
            <a:prstGeom prst="roundRect">
              <a:avLst>
                <a:gd name="adj" fmla="val 50000"/>
              </a:avLst>
            </a:prstGeom>
            <a:solidFill>
              <a:srgbClr val="03DAC6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486952" y="6167551"/>
              <a:ext cx="9191208" cy="466115"/>
            </a:xfrm>
            <a:prstGeom prst="roundRect">
              <a:avLst>
                <a:gd name="adj" fmla="val 50000"/>
              </a:avLst>
            </a:prstGeom>
            <a:solidFill>
              <a:srgbClr val="03DAC6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5159181"/>
              <a:ext cx="12192000" cy="1489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게임이 아닌 현실의 다양한 분야에서 </a:t>
              </a:r>
              <a:r>
                <a:rPr lang="ko-KR" altLang="en-US" sz="2400" dirty="0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이용자의 </a:t>
              </a:r>
              <a:r>
                <a:rPr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자발적 참여를 촉진</a:t>
              </a:r>
              <a:r>
                <a:rPr lang="ko-KR" altLang="en-US" sz="24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하고</a:t>
              </a:r>
              <a:r>
                <a:rPr lang="en-US" altLang="ko-KR" sz="24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</a:t>
              </a:r>
              <a:r>
                <a: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400" dirty="0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긍정적 </a:t>
              </a:r>
              <a:r>
                <a:rPr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행동을 이끌어내기 위한 전략</a:t>
              </a: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으로 </a:t>
              </a:r>
              <a:r>
                <a:rPr lang="ko-KR" altLang="en-US" sz="240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 </a:t>
              </a: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사고 및 기법</a:t>
              </a:r>
              <a:r>
                <a: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요소를 적용하여 </a:t>
              </a:r>
              <a:endPara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400" dirty="0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재미</a:t>
              </a:r>
              <a:r>
                <a:rPr lang="en-US" altLang="ko-KR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몰입</a:t>
              </a:r>
              <a:r>
                <a:rPr lang="en-US" altLang="ko-KR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동기부여</a:t>
              </a:r>
              <a:r>
                <a:rPr lang="en-US" altLang="ko-KR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자발성 등을 유도하여 성과를 극대화하는 </a:t>
              </a:r>
              <a:r>
                <a:rPr lang="ko-KR" altLang="en-US" sz="2400" dirty="0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기법</a:t>
              </a:r>
              <a:endPara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3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>
            <a:grpSpLocks noChangeAspect="1"/>
          </p:cNvGrpSpPr>
          <p:nvPr/>
        </p:nvGrpSpPr>
        <p:grpSpPr>
          <a:xfrm>
            <a:off x="2555467" y="1602314"/>
            <a:ext cx="6900207" cy="4871491"/>
            <a:chOff x="2745666" y="1733718"/>
            <a:chExt cx="6400857" cy="4518954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5884471" y="2735559"/>
              <a:ext cx="1494552" cy="1770088"/>
            </a:xfrm>
            <a:prstGeom prst="straightConnector1">
              <a:avLst/>
            </a:prstGeom>
            <a:ln w="50800">
              <a:solidFill>
                <a:srgbClr val="03DA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4808533" y="5405929"/>
              <a:ext cx="3336147" cy="0"/>
            </a:xfrm>
            <a:prstGeom prst="straightConnector1">
              <a:avLst/>
            </a:prstGeom>
            <a:ln w="50800">
              <a:solidFill>
                <a:srgbClr val="03DA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3747509" y="3576651"/>
              <a:ext cx="1479862" cy="1720489"/>
            </a:xfrm>
            <a:prstGeom prst="straightConnector1">
              <a:avLst/>
            </a:prstGeom>
            <a:ln w="50800">
              <a:solidFill>
                <a:srgbClr val="03DA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>
              <a:grpSpLocks noChangeAspect="1"/>
            </p:cNvGrpSpPr>
            <p:nvPr/>
          </p:nvGrpSpPr>
          <p:grpSpPr>
            <a:xfrm>
              <a:off x="7142837" y="4248986"/>
              <a:ext cx="2003686" cy="2003686"/>
              <a:chOff x="7410069" y="3719714"/>
              <a:chExt cx="2337634" cy="2337634"/>
            </a:xfrm>
            <a:solidFill>
              <a:schemeClr val="bg1"/>
            </a:solidFill>
          </p:grpSpPr>
          <p:sp>
            <p:nvSpPr>
              <p:cNvPr id="20" name="타원 19"/>
              <p:cNvSpPr>
                <a:spLocks noChangeAspect="1"/>
              </p:cNvSpPr>
              <p:nvPr/>
            </p:nvSpPr>
            <p:spPr>
              <a:xfrm>
                <a:off x="7410069" y="3719714"/>
                <a:ext cx="2337634" cy="2337634"/>
              </a:xfrm>
              <a:prstGeom prst="ellipse">
                <a:avLst/>
              </a:prstGeom>
              <a:solidFill>
                <a:schemeClr val="bg1"/>
              </a:solidFill>
              <a:ln w="101600">
                <a:solidFill>
                  <a:srgbClr val="03DA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685620" y="4441104"/>
                <a:ext cx="1786532" cy="1256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 smtClean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포인트 </a:t>
                </a:r>
                <a:endParaRPr lang="en-US" altLang="ko-KR" sz="3200" dirty="0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3200" dirty="0" smtClean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쌓기</a:t>
                </a:r>
                <a:endPara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23" name="그룹 22"/>
            <p:cNvGrpSpPr>
              <a:grpSpLocks noChangeAspect="1"/>
            </p:cNvGrpSpPr>
            <p:nvPr/>
          </p:nvGrpSpPr>
          <p:grpSpPr>
            <a:xfrm>
              <a:off x="4882628" y="1733718"/>
              <a:ext cx="2003686" cy="2003686"/>
              <a:chOff x="4836674" y="574876"/>
              <a:chExt cx="2337634" cy="2337634"/>
            </a:xfrm>
          </p:grpSpPr>
          <p:sp>
            <p:nvSpPr>
              <p:cNvPr id="24" name="타원 23"/>
              <p:cNvSpPr>
                <a:spLocks noChangeAspect="1"/>
              </p:cNvSpPr>
              <p:nvPr/>
            </p:nvSpPr>
            <p:spPr>
              <a:xfrm>
                <a:off x="4836674" y="574876"/>
                <a:ext cx="2337634" cy="2337634"/>
              </a:xfrm>
              <a:prstGeom prst="ellipse">
                <a:avLst/>
              </a:prstGeom>
              <a:solidFill>
                <a:schemeClr val="bg1"/>
              </a:solidFill>
              <a:ln w="101600">
                <a:solidFill>
                  <a:srgbClr val="03DA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094428" y="1205083"/>
                <a:ext cx="18221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 smtClean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미션</a:t>
                </a:r>
                <a:endParaRPr lang="en-US" altLang="ko-KR" sz="3200" dirty="0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3200" dirty="0" smtClean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제공</a:t>
                </a:r>
                <a:endPara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grpSp>
          <p:nvGrpSpPr>
            <p:cNvPr id="28" name="그룹 27"/>
            <p:cNvGrpSpPr>
              <a:grpSpLocks noChangeAspect="1"/>
            </p:cNvGrpSpPr>
            <p:nvPr/>
          </p:nvGrpSpPr>
          <p:grpSpPr>
            <a:xfrm>
              <a:off x="2745666" y="4248985"/>
              <a:ext cx="2003687" cy="2003687"/>
              <a:chOff x="2209560" y="3719712"/>
              <a:chExt cx="2337635" cy="2337635"/>
            </a:xfrm>
            <a:solidFill>
              <a:schemeClr val="bg1"/>
            </a:solidFill>
          </p:grpSpPr>
          <p:sp>
            <p:nvSpPr>
              <p:cNvPr id="29" name="타원 28"/>
              <p:cNvSpPr>
                <a:spLocks noChangeAspect="1"/>
              </p:cNvSpPr>
              <p:nvPr/>
            </p:nvSpPr>
            <p:spPr>
              <a:xfrm>
                <a:off x="2209560" y="3719712"/>
                <a:ext cx="2337635" cy="2337635"/>
              </a:xfrm>
              <a:prstGeom prst="ellipse">
                <a:avLst/>
              </a:prstGeom>
              <a:grpFill/>
              <a:ln w="101600">
                <a:solidFill>
                  <a:srgbClr val="03DA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639899" y="4349920"/>
                <a:ext cx="1455031" cy="107721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 smtClean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보상 </a:t>
                </a:r>
                <a:endParaRPr lang="en-US" altLang="ko-KR" sz="3200" dirty="0" smtClean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3200" dirty="0" smtClean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교환</a:t>
                </a:r>
                <a:endPara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  <p:sp>
        <p:nvSpPr>
          <p:cNvPr id="48" name="직사각형 47"/>
          <p:cNvSpPr/>
          <p:nvPr/>
        </p:nvSpPr>
        <p:spPr>
          <a:xfrm>
            <a:off x="0" y="179411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 smtClean="0">
                <a:ln w="28575">
                  <a:solidFill>
                    <a:schemeClr val="tx1"/>
                  </a:solidFill>
                </a:ln>
                <a:gradFill>
                  <a:gsLst>
                    <a:gs pos="44000">
                      <a:srgbClr val="7100EE">
                        <a:lumMod val="99000"/>
                      </a:srgbClr>
                    </a:gs>
                    <a:gs pos="96000">
                      <a:srgbClr val="03DAC6"/>
                    </a:gs>
                  </a:gsLst>
                  <a:lin ang="5400000" scaled="1"/>
                </a:gradFill>
                <a:latin typeface="ONE 모바일POP" panose="00000500000000000000" pitchFamily="2" charset="-127"/>
                <a:ea typeface="ONE 모바일POP" panose="00000500000000000000" pitchFamily="2" charset="-127"/>
              </a:rPr>
              <a:t>ZIP   </a:t>
            </a:r>
            <a:r>
              <a:rPr lang="ko-KR" altLang="en-US" sz="4800" dirty="0" smtClean="0">
                <a:ln w="285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</a:t>
            </a:r>
            <a:r>
              <a:rPr lang="ko-KR" altLang="en-US" sz="4800" dirty="0" smtClean="0">
                <a:ln w="28575">
                  <a:solidFill>
                    <a:schemeClr val="tx1"/>
                  </a:solidFill>
                </a:ln>
                <a:gradFill>
                  <a:gsLst>
                    <a:gs pos="44000">
                      <a:srgbClr val="7100EE">
                        <a:lumMod val="99000"/>
                      </a:srgbClr>
                    </a:gs>
                    <a:gs pos="96000">
                      <a:srgbClr val="03DAC6"/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5400" dirty="0" err="1" smtClean="0">
                <a:ln w="285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게이미피케이션</a:t>
            </a:r>
            <a:endParaRPr lang="ko-KR" altLang="en-US" sz="5400" dirty="0">
              <a:ln w="28575">
                <a:noFill/>
              </a:ln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503" y="726235"/>
            <a:ext cx="432000" cy="432000"/>
          </a:xfrm>
          <a:prstGeom prst="rect">
            <a:avLst/>
          </a:prstGeom>
          <a:noFill/>
        </p:spPr>
      </p:pic>
      <p:sp>
        <p:nvSpPr>
          <p:cNvPr id="70" name="TextBox 69"/>
          <p:cNvSpPr txBox="1"/>
          <p:nvPr/>
        </p:nvSpPr>
        <p:spPr>
          <a:xfrm>
            <a:off x="4904099" y="3964933"/>
            <a:ext cx="2136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accent2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즐거운</a:t>
            </a:r>
            <a:endParaRPr lang="en-US" altLang="ko-KR" sz="4400" dirty="0" smtClean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accent2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소통</a:t>
            </a:r>
            <a:endParaRPr lang="en-US" altLang="ko-KR" sz="4400" dirty="0" smtClean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18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/>
          <p:cNvSpPr txBox="1"/>
          <p:nvPr/>
        </p:nvSpPr>
        <p:spPr>
          <a:xfrm>
            <a:off x="0" y="1528270"/>
            <a:ext cx="12191999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-400" dirty="0" smtClean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WHAT?</a:t>
            </a:r>
            <a:endParaRPr lang="en-US" sz="7500" dirty="0"/>
          </a:p>
        </p:txBody>
      </p:sp>
      <p:sp>
        <p:nvSpPr>
          <p:cNvPr id="5" name="Object 15"/>
          <p:cNvSpPr txBox="1"/>
          <p:nvPr/>
        </p:nvSpPr>
        <p:spPr>
          <a:xfrm>
            <a:off x="0" y="2855477"/>
            <a:ext cx="1219199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</a:t>
            </a:r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무엇을 만들고자 하는가</a:t>
            </a:r>
            <a:r>
              <a:rPr lang="en-US" altLang="ko-KR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75999" y="4493820"/>
            <a:ext cx="10440000" cy="1509793"/>
            <a:chOff x="902902" y="2025872"/>
            <a:chExt cx="10440000" cy="1509793"/>
          </a:xfrm>
        </p:grpSpPr>
        <p:sp>
          <p:nvSpPr>
            <p:cNvPr id="7" name="Object 5"/>
            <p:cNvSpPr txBox="1"/>
            <p:nvPr/>
          </p:nvSpPr>
          <p:spPr>
            <a:xfrm>
              <a:off x="1418590" y="2928111"/>
              <a:ext cx="164424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WHY?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" name="Object 4"/>
            <p:cNvSpPr txBox="1"/>
            <p:nvPr/>
          </p:nvSpPr>
          <p:spPr>
            <a:xfrm>
              <a:off x="1418590" y="2025872"/>
              <a:ext cx="896070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01 ,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" name="Object 8"/>
            <p:cNvSpPr txBox="1"/>
            <p:nvPr/>
          </p:nvSpPr>
          <p:spPr>
            <a:xfrm>
              <a:off x="4005296" y="2935501"/>
              <a:ext cx="174052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WHAT?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Object 7"/>
            <p:cNvSpPr txBox="1"/>
            <p:nvPr/>
          </p:nvSpPr>
          <p:spPr>
            <a:xfrm>
              <a:off x="4005296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02 ,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" name="Object 11"/>
            <p:cNvSpPr txBox="1"/>
            <p:nvPr/>
          </p:nvSpPr>
          <p:spPr>
            <a:xfrm>
              <a:off x="6693560" y="2928111"/>
              <a:ext cx="1399607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HOW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Object 10"/>
            <p:cNvSpPr txBox="1"/>
            <p:nvPr/>
          </p:nvSpPr>
          <p:spPr>
            <a:xfrm>
              <a:off x="6693560" y="2025872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03 ,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" name="Object 8"/>
            <p:cNvSpPr txBox="1"/>
            <p:nvPr/>
          </p:nvSpPr>
          <p:spPr>
            <a:xfrm>
              <a:off x="9040908" y="2935501"/>
              <a:ext cx="1301460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PLAN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8" name="Object 13"/>
            <p:cNvSpPr txBox="1"/>
            <p:nvPr/>
          </p:nvSpPr>
          <p:spPr>
            <a:xfrm>
              <a:off x="9081160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04</a:t>
              </a:r>
              <a:r>
                <a:rPr lang="en-US" sz="2223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 ,</a:t>
              </a:r>
              <a:endParaRPr lang="en-US" sz="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902902" y="2661392"/>
              <a:ext cx="104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15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40"/>
            <a:ext cx="12191999" cy="1124512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0C31D4-1CB3-4C21-AFAC-F0282A3FE2BE}"/>
              </a:ext>
            </a:extLst>
          </p:cNvPr>
          <p:cNvSpPr>
            <a:spLocks noChangeAspect="1"/>
          </p:cNvSpPr>
          <p:nvPr/>
        </p:nvSpPr>
        <p:spPr>
          <a:xfrm>
            <a:off x="1274403" y="2226666"/>
            <a:ext cx="2520000" cy="2520000"/>
          </a:xfrm>
          <a:prstGeom prst="ellipse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6D96E7-1CBB-4766-BE0F-804606D49A73}"/>
              </a:ext>
            </a:extLst>
          </p:cNvPr>
          <p:cNvSpPr>
            <a:spLocks noChangeAspect="1"/>
          </p:cNvSpPr>
          <p:nvPr/>
        </p:nvSpPr>
        <p:spPr>
          <a:xfrm>
            <a:off x="4900744" y="2226666"/>
            <a:ext cx="2520000" cy="2520000"/>
          </a:xfrm>
          <a:prstGeom prst="ellipse">
            <a:avLst/>
          </a:prstGeom>
          <a:solidFill>
            <a:srgbClr val="03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52B2F7-8BB2-4DD1-9EF3-9FD1748A3DDC}"/>
              </a:ext>
            </a:extLst>
          </p:cNvPr>
          <p:cNvSpPr>
            <a:spLocks noChangeAspect="1"/>
          </p:cNvSpPr>
          <p:nvPr/>
        </p:nvSpPr>
        <p:spPr>
          <a:xfrm>
            <a:off x="8527085" y="2226666"/>
            <a:ext cx="2520000" cy="25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133" y="290850"/>
            <a:ext cx="900000" cy="9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8127" y="-96924"/>
            <a:ext cx="18325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ln w="28575">
                  <a:solidFill>
                    <a:schemeClr val="tx1"/>
                  </a:solidFill>
                </a:ln>
                <a:gradFill>
                  <a:gsLst>
                    <a:gs pos="24000">
                      <a:srgbClr val="03DAC6"/>
                    </a:gs>
                    <a:gs pos="82000">
                      <a:schemeClr val="bg1"/>
                    </a:gs>
                  </a:gsLst>
                  <a:lin ang="5400000" scaled="1"/>
                </a:gradFill>
                <a:latin typeface="ONE 모바일POP" panose="00000500000000000000" pitchFamily="2" charset="-127"/>
                <a:ea typeface="ONE 모바일POP" panose="00000500000000000000" pitchFamily="2" charset="-127"/>
              </a:rPr>
              <a:t>ZIP</a:t>
            </a:r>
            <a:endParaRPr lang="ko-KR" altLang="en-US" sz="8000" dirty="0">
              <a:gradFill>
                <a:gsLst>
                  <a:gs pos="24000">
                    <a:srgbClr val="03DAC6"/>
                  </a:gs>
                  <a:gs pos="82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63356" y="593574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kern="0" spc="-200" dirty="0">
                <a:latin typeface="ONE 모바일POP" panose="00000500000000000000" pitchFamily="2" charset="-127"/>
                <a:ea typeface="ONE 모바일POP" panose="00000500000000000000" pitchFamily="2" charset="-127"/>
                <a:cs typeface="S-Core Dream 3 Light" pitchFamily="34" charset="0"/>
              </a:rPr>
              <a:t>우리 가족의 또 다른 집</a:t>
            </a:r>
            <a:endParaRPr lang="en-US" altLang="ko-KR" sz="24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59" y="680406"/>
            <a:ext cx="288000" cy="288000"/>
          </a:xfrm>
          <a:prstGeom prst="rect">
            <a:avLst/>
          </a:prstGeom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8" y="2643569"/>
            <a:ext cx="1727999" cy="1728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44" y="2712666"/>
            <a:ext cx="1548000" cy="1548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085" y="2406666"/>
            <a:ext cx="2160000" cy="2160000"/>
          </a:xfrm>
          <a:prstGeom prst="rect">
            <a:avLst/>
          </a:prstGeom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31C80FE7-CD2D-4059-A6F9-1450082090A6}"/>
              </a:ext>
            </a:extLst>
          </p:cNvPr>
          <p:cNvSpPr txBox="1"/>
          <p:nvPr/>
        </p:nvSpPr>
        <p:spPr>
          <a:xfrm>
            <a:off x="1972222" y="5232666"/>
            <a:ext cx="1008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500" spc="-15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공유</a:t>
            </a:r>
            <a:endParaRPr lang="ko-KR" altLang="en-US" sz="3500" spc="-1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82C116E3-40A8-448E-9A09-EC37BD545594}"/>
              </a:ext>
            </a:extLst>
          </p:cNvPr>
          <p:cNvSpPr txBox="1"/>
          <p:nvPr/>
        </p:nvSpPr>
        <p:spPr>
          <a:xfrm>
            <a:off x="5656439" y="5232666"/>
            <a:ext cx="1008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500" spc="-15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소통</a:t>
            </a:r>
            <a:endParaRPr lang="ko-KR" altLang="en-US" sz="3500" spc="-1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23E53909-B1F9-48CF-9BDB-466A5A9F53AB}"/>
              </a:ext>
            </a:extLst>
          </p:cNvPr>
          <p:cNvSpPr txBox="1"/>
          <p:nvPr/>
        </p:nvSpPr>
        <p:spPr>
          <a:xfrm>
            <a:off x="9282780" y="5232666"/>
            <a:ext cx="1008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500" spc="-15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재미</a:t>
            </a:r>
            <a:endParaRPr lang="ko-KR" altLang="en-US" sz="3500" spc="-1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40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317936" y="1487400"/>
            <a:ext cx="3600000" cy="3600000"/>
            <a:chOff x="4179040" y="1510549"/>
            <a:chExt cx="3600000" cy="360000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0C31D4-1CB3-4C21-AFAC-F0282A3FE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9040" y="1510549"/>
              <a:ext cx="3600000" cy="3600000"/>
            </a:xfrm>
            <a:prstGeom prst="ellipse">
              <a:avLst/>
            </a:prstGeom>
            <a:solidFill>
              <a:srgbClr val="71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75D05C-FCFC-430F-AF34-81FC9D42FC3F}"/>
                </a:ext>
              </a:extLst>
            </p:cNvPr>
            <p:cNvSpPr txBox="1"/>
            <p:nvPr/>
          </p:nvSpPr>
          <p:spPr>
            <a:xfrm>
              <a:off x="5024291" y="2725774"/>
              <a:ext cx="190949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7000" b="1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공유</a:t>
              </a:r>
              <a:endParaRPr lang="ko-KR" altLang="en-US" sz="7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35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923536" y="963779"/>
            <a:ext cx="8280000" cy="5839346"/>
            <a:chOff x="2017656" y="948706"/>
            <a:chExt cx="8216955" cy="5794884"/>
          </a:xfrm>
        </p:grpSpPr>
        <p:grpSp>
          <p:nvGrpSpPr>
            <p:cNvPr id="24" name="그룹 23"/>
            <p:cNvGrpSpPr>
              <a:grpSpLocks noChangeAspect="1"/>
            </p:cNvGrpSpPr>
            <p:nvPr/>
          </p:nvGrpSpPr>
          <p:grpSpPr>
            <a:xfrm>
              <a:off x="2017656" y="948706"/>
              <a:ext cx="4320000" cy="5794884"/>
              <a:chOff x="2649515" y="618693"/>
              <a:chExt cx="4723826" cy="633658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7" name="모서리가 둥근 직사각형 26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>
              <a:grpSpLocks noChangeAspect="1"/>
            </p:cNvGrpSpPr>
            <p:nvPr/>
          </p:nvGrpSpPr>
          <p:grpSpPr>
            <a:xfrm>
              <a:off x="5914611" y="948706"/>
              <a:ext cx="4320000" cy="5794884"/>
              <a:chOff x="2649515" y="618693"/>
              <a:chExt cx="4723826" cy="633658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3" name="모서리가 둥근 직사각형 42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10732451" y="416947"/>
            <a:ext cx="1101613" cy="630942"/>
            <a:chOff x="10945811" y="6150127"/>
            <a:chExt cx="1101613" cy="630942"/>
          </a:xfrm>
        </p:grpSpPr>
        <p:sp>
          <p:nvSpPr>
            <p:cNvPr id="49" name="직사각형 48"/>
            <p:cNvSpPr/>
            <p:nvPr/>
          </p:nvSpPr>
          <p:spPr>
            <a:xfrm>
              <a:off x="10945811" y="6150127"/>
              <a:ext cx="906017" cy="6309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500" dirty="0">
                  <a:ln w="19050">
                    <a:solidFill>
                      <a:schemeClr val="tx1"/>
                    </a:solidFill>
                  </a:ln>
                  <a:gradFill>
                    <a:gsLst>
                      <a:gs pos="24000">
                        <a:srgbClr val="7100EE"/>
                      </a:gs>
                      <a:gs pos="96000">
                        <a:srgbClr val="03DAC6"/>
                      </a:gs>
                    </a:gsLst>
                    <a:lin ang="5400000" scaled="1"/>
                  </a:gradFill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ZIP</a:t>
              </a:r>
              <a:endParaRPr lang="ko-KR" altLang="en-US" sz="3500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424" y="6403571"/>
              <a:ext cx="252000" cy="252000"/>
            </a:xfrm>
            <a:prstGeom prst="rect">
              <a:avLst/>
            </a:prstGeom>
            <a:noFill/>
          </p:spPr>
        </p:pic>
      </p:grpSp>
      <p:sp>
        <p:nvSpPr>
          <p:cNvPr id="55" name="직사각형 54"/>
          <p:cNvSpPr/>
          <p:nvPr/>
        </p:nvSpPr>
        <p:spPr>
          <a:xfrm>
            <a:off x="1" y="868681"/>
            <a:ext cx="2777394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586083" y="291449"/>
            <a:ext cx="219131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공유 앨범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4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923536" y="963779"/>
            <a:ext cx="8280000" cy="5839346"/>
            <a:chOff x="2017656" y="948706"/>
            <a:chExt cx="8216955" cy="5794884"/>
          </a:xfrm>
        </p:grpSpPr>
        <p:grpSp>
          <p:nvGrpSpPr>
            <p:cNvPr id="24" name="그룹 23"/>
            <p:cNvGrpSpPr>
              <a:grpSpLocks noChangeAspect="1"/>
            </p:cNvGrpSpPr>
            <p:nvPr/>
          </p:nvGrpSpPr>
          <p:grpSpPr>
            <a:xfrm>
              <a:off x="2017656" y="948706"/>
              <a:ext cx="4320000" cy="5794884"/>
              <a:chOff x="2649515" y="618693"/>
              <a:chExt cx="4723826" cy="633658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7" name="모서리가 둥근 직사각형 26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>
              <a:grpSpLocks noChangeAspect="1"/>
            </p:cNvGrpSpPr>
            <p:nvPr/>
          </p:nvGrpSpPr>
          <p:grpSpPr>
            <a:xfrm>
              <a:off x="5914611" y="948706"/>
              <a:ext cx="4320000" cy="5794884"/>
              <a:chOff x="2649515" y="618693"/>
              <a:chExt cx="4723826" cy="633658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3" name="모서리가 둥근 직사각형 42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10732451" y="416947"/>
            <a:ext cx="1101613" cy="630942"/>
            <a:chOff x="10945811" y="6150127"/>
            <a:chExt cx="1101613" cy="630942"/>
          </a:xfrm>
        </p:grpSpPr>
        <p:sp>
          <p:nvSpPr>
            <p:cNvPr id="49" name="직사각형 48"/>
            <p:cNvSpPr/>
            <p:nvPr/>
          </p:nvSpPr>
          <p:spPr>
            <a:xfrm>
              <a:off x="10945811" y="6150127"/>
              <a:ext cx="906017" cy="6309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500" dirty="0">
                  <a:ln w="19050">
                    <a:solidFill>
                      <a:schemeClr val="tx1"/>
                    </a:solidFill>
                  </a:ln>
                  <a:gradFill>
                    <a:gsLst>
                      <a:gs pos="24000">
                        <a:srgbClr val="7100EE"/>
                      </a:gs>
                      <a:gs pos="96000">
                        <a:srgbClr val="03DAC6"/>
                      </a:gs>
                    </a:gsLst>
                    <a:lin ang="5400000" scaled="1"/>
                  </a:gradFill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ZIP</a:t>
              </a:r>
              <a:endParaRPr lang="ko-KR" altLang="en-US" sz="3500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424" y="6403571"/>
              <a:ext cx="252000" cy="252000"/>
            </a:xfrm>
            <a:prstGeom prst="rect">
              <a:avLst/>
            </a:prstGeom>
            <a:noFill/>
          </p:spPr>
        </p:pic>
      </p:grpSp>
      <p:sp>
        <p:nvSpPr>
          <p:cNvPr id="15" name="직사각형 14"/>
          <p:cNvSpPr/>
          <p:nvPr/>
        </p:nvSpPr>
        <p:spPr>
          <a:xfrm>
            <a:off x="0" y="868681"/>
            <a:ext cx="3177147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615993" y="291449"/>
            <a:ext cx="256115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공유 캘린더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42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317936" y="1487400"/>
            <a:ext cx="3600000" cy="3600000"/>
            <a:chOff x="4179040" y="1510549"/>
            <a:chExt cx="3600000" cy="360000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0C31D4-1CB3-4C21-AFAC-F0282A3FE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9040" y="1510549"/>
              <a:ext cx="3600000" cy="3600000"/>
            </a:xfrm>
            <a:prstGeom prst="ellipse">
              <a:avLst/>
            </a:prstGeom>
            <a:solidFill>
              <a:srgbClr val="03D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75D05C-FCFC-430F-AF34-81FC9D42FC3F}"/>
                </a:ext>
              </a:extLst>
            </p:cNvPr>
            <p:cNvSpPr txBox="1"/>
            <p:nvPr/>
          </p:nvSpPr>
          <p:spPr>
            <a:xfrm>
              <a:off x="5024292" y="2725774"/>
              <a:ext cx="19094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7000" b="1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소통</a:t>
              </a:r>
              <a:endParaRPr lang="ko-KR" altLang="en-US" sz="7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96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CD6BEAE-0F87-4B5C-3E45-5D6D4FFBBC1A}"/>
              </a:ext>
            </a:extLst>
          </p:cNvPr>
          <p:cNvSpPr/>
          <p:nvPr/>
        </p:nvSpPr>
        <p:spPr>
          <a:xfrm>
            <a:off x="3020350" y="1716205"/>
            <a:ext cx="2453513" cy="2286000"/>
          </a:xfrm>
          <a:prstGeom prst="roundRect">
            <a:avLst>
              <a:gd name="adj" fmla="val 5760"/>
            </a:avLst>
          </a:prstGeom>
          <a:solidFill>
            <a:schemeClr val="accent4">
              <a:alpha val="10000"/>
            </a:schemeClr>
          </a:solidFill>
          <a:ln w="38100">
            <a:solidFill>
              <a:srgbClr val="620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923536" y="963779"/>
            <a:ext cx="8280000" cy="5839346"/>
            <a:chOff x="2017656" y="948706"/>
            <a:chExt cx="8216955" cy="5794884"/>
          </a:xfrm>
        </p:grpSpPr>
        <p:grpSp>
          <p:nvGrpSpPr>
            <p:cNvPr id="24" name="그룹 23"/>
            <p:cNvGrpSpPr>
              <a:grpSpLocks noChangeAspect="1"/>
            </p:cNvGrpSpPr>
            <p:nvPr/>
          </p:nvGrpSpPr>
          <p:grpSpPr>
            <a:xfrm>
              <a:off x="2017656" y="948706"/>
              <a:ext cx="4320000" cy="5794884"/>
              <a:chOff x="2649515" y="618693"/>
              <a:chExt cx="4723826" cy="633658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7" name="모서리가 둥근 직사각형 26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>
              <a:grpSpLocks noChangeAspect="1"/>
            </p:cNvGrpSpPr>
            <p:nvPr/>
          </p:nvGrpSpPr>
          <p:grpSpPr>
            <a:xfrm>
              <a:off x="5914611" y="948706"/>
              <a:ext cx="4320000" cy="5794884"/>
              <a:chOff x="2649515" y="618693"/>
              <a:chExt cx="4723826" cy="633658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3" name="모서리가 둥근 직사각형 42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10732451" y="416947"/>
            <a:ext cx="1101613" cy="630942"/>
            <a:chOff x="10945811" y="6150127"/>
            <a:chExt cx="1101613" cy="630942"/>
          </a:xfrm>
        </p:grpSpPr>
        <p:sp>
          <p:nvSpPr>
            <p:cNvPr id="49" name="직사각형 48"/>
            <p:cNvSpPr/>
            <p:nvPr/>
          </p:nvSpPr>
          <p:spPr>
            <a:xfrm>
              <a:off x="10945811" y="6150127"/>
              <a:ext cx="906017" cy="6309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500" dirty="0">
                  <a:ln w="19050">
                    <a:solidFill>
                      <a:schemeClr val="tx1"/>
                    </a:solidFill>
                  </a:ln>
                  <a:gradFill>
                    <a:gsLst>
                      <a:gs pos="24000">
                        <a:srgbClr val="7100EE"/>
                      </a:gs>
                      <a:gs pos="96000">
                        <a:srgbClr val="03DAC6"/>
                      </a:gs>
                    </a:gsLst>
                    <a:lin ang="5400000" scaled="1"/>
                  </a:gradFill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ZIP</a:t>
              </a:r>
              <a:endParaRPr lang="ko-KR" altLang="en-US" sz="3500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424" y="6403571"/>
              <a:ext cx="252000" cy="252000"/>
            </a:xfrm>
            <a:prstGeom prst="rect">
              <a:avLst/>
            </a:prstGeom>
            <a:noFill/>
          </p:spPr>
        </p:pic>
      </p:grpSp>
      <p:sp>
        <p:nvSpPr>
          <p:cNvPr id="15" name="직사각형 14"/>
          <p:cNvSpPr/>
          <p:nvPr/>
        </p:nvSpPr>
        <p:spPr>
          <a:xfrm>
            <a:off x="0" y="868681"/>
            <a:ext cx="3177147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615993" y="291449"/>
            <a:ext cx="256115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일반 </a:t>
            </a:r>
            <a:r>
              <a:rPr lang="ko-KR" altLang="en-US" sz="3500" kern="0" spc="-15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게시글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4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902902" y="2238300"/>
            <a:ext cx="10565858" cy="2663138"/>
            <a:chOff x="902902" y="2025872"/>
            <a:chExt cx="10565858" cy="2663138"/>
          </a:xfrm>
        </p:grpSpPr>
        <p:sp>
          <p:nvSpPr>
            <p:cNvPr id="18" name="Object 5"/>
            <p:cNvSpPr txBox="1"/>
            <p:nvPr/>
          </p:nvSpPr>
          <p:spPr>
            <a:xfrm>
              <a:off x="1418590" y="2928111"/>
              <a:ext cx="164424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WHY?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9" name="Object 6"/>
            <p:cNvSpPr txBox="1"/>
            <p:nvPr/>
          </p:nvSpPr>
          <p:spPr>
            <a:xfrm>
              <a:off x="1418590" y="4127622"/>
              <a:ext cx="2412630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</a:t>
              </a:r>
              <a:r>
                <a:rPr lang="en-US" altLang="ko-KR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‘ZIP’</a:t>
              </a:r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은 </a:t>
              </a:r>
              <a:endParaRPr lang="en-US" altLang="ko-KR" sz="1500" kern="0" spc="-45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어떤 목적으로 만들어졌는가</a:t>
              </a:r>
              <a:r>
                <a:rPr lang="en-US" altLang="ko-KR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?</a:t>
              </a:r>
            </a:p>
          </p:txBody>
        </p:sp>
        <p:sp>
          <p:nvSpPr>
            <p:cNvPr id="32" name="Object 4"/>
            <p:cNvSpPr txBox="1"/>
            <p:nvPr/>
          </p:nvSpPr>
          <p:spPr>
            <a:xfrm>
              <a:off x="1418590" y="2025872"/>
              <a:ext cx="896070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01 ,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1" name="Object 8"/>
            <p:cNvSpPr txBox="1"/>
            <p:nvPr/>
          </p:nvSpPr>
          <p:spPr>
            <a:xfrm>
              <a:off x="4005296" y="2935501"/>
              <a:ext cx="174052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WHAT?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4" name="Object 6"/>
            <p:cNvSpPr txBox="1"/>
            <p:nvPr/>
          </p:nvSpPr>
          <p:spPr>
            <a:xfrm>
              <a:off x="4005296" y="4135012"/>
              <a:ext cx="2387600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</a:t>
              </a:r>
              <a:r>
                <a:rPr lang="en-US" altLang="ko-KR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‘ZIP’</a:t>
              </a:r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은 </a:t>
              </a:r>
              <a:endParaRPr lang="en-US" altLang="ko-KR" sz="1500" kern="0" spc="-45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무엇을 만들고자 하는가</a:t>
              </a:r>
              <a:r>
                <a:rPr lang="en-US" altLang="ko-KR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?</a:t>
              </a:r>
            </a:p>
          </p:txBody>
        </p:sp>
        <p:sp>
          <p:nvSpPr>
            <p:cNvPr id="33" name="Object 7"/>
            <p:cNvSpPr txBox="1"/>
            <p:nvPr/>
          </p:nvSpPr>
          <p:spPr>
            <a:xfrm>
              <a:off x="4005296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02 ,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4" name="Object 11"/>
            <p:cNvSpPr txBox="1"/>
            <p:nvPr/>
          </p:nvSpPr>
          <p:spPr>
            <a:xfrm>
              <a:off x="6693560" y="2928111"/>
              <a:ext cx="1399607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HOW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5" name="Object 6"/>
            <p:cNvSpPr txBox="1"/>
            <p:nvPr/>
          </p:nvSpPr>
          <p:spPr>
            <a:xfrm>
              <a:off x="6693560" y="4129451"/>
              <a:ext cx="2387600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</a:t>
              </a:r>
              <a:r>
                <a:rPr lang="en-US" altLang="ko-KR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‘ZIP’</a:t>
              </a:r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은 </a:t>
              </a:r>
              <a:endParaRPr lang="en-US" altLang="ko-KR" sz="1500" kern="0" spc="-45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어떻게 진행되고 있는가</a:t>
              </a:r>
              <a:r>
                <a:rPr lang="en-US" altLang="ko-KR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?</a:t>
              </a:r>
            </a:p>
          </p:txBody>
        </p:sp>
        <p:sp>
          <p:nvSpPr>
            <p:cNvPr id="37" name="Object 10"/>
            <p:cNvSpPr txBox="1"/>
            <p:nvPr/>
          </p:nvSpPr>
          <p:spPr>
            <a:xfrm>
              <a:off x="6693560" y="2025872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03 ,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1" name="Object 8"/>
            <p:cNvSpPr txBox="1"/>
            <p:nvPr/>
          </p:nvSpPr>
          <p:spPr>
            <a:xfrm>
              <a:off x="9040908" y="2935501"/>
              <a:ext cx="1301460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PLAN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6" name="Object 6"/>
            <p:cNvSpPr txBox="1"/>
            <p:nvPr/>
          </p:nvSpPr>
          <p:spPr>
            <a:xfrm>
              <a:off x="9081160" y="4127622"/>
              <a:ext cx="2387600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남은 기간 동안</a:t>
              </a:r>
              <a:endParaRPr lang="en-US" altLang="ko-KR" sz="1500" kern="0" spc="-45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</a:t>
              </a:r>
              <a:r>
                <a:rPr lang="en-US" altLang="ko-KR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‘ZIP’</a:t>
              </a:r>
              <a:r>
                <a:rPr lang="ko-KR" altLang="en-US" sz="1500" kern="0" spc="-45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의 계획</a:t>
              </a:r>
              <a:endParaRPr lang="en-US" altLang="ko-KR" sz="1500" kern="0" spc="-45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9" name="Object 13"/>
            <p:cNvSpPr txBox="1"/>
            <p:nvPr/>
          </p:nvSpPr>
          <p:spPr>
            <a:xfrm>
              <a:off x="9081160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04</a:t>
              </a:r>
              <a:r>
                <a:rPr lang="en-US" sz="2223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 ,</a:t>
              </a:r>
              <a:endParaRPr lang="en-US" sz="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902902" y="2661392"/>
              <a:ext cx="104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bject 54"/>
          <p:cNvSpPr txBox="1"/>
          <p:nvPr/>
        </p:nvSpPr>
        <p:spPr>
          <a:xfrm>
            <a:off x="609600" y="378009"/>
            <a:ext cx="213360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kern="0" spc="-267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  <a:endParaRPr lang="en-US" sz="45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2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CD6BEAE-0F87-4B5C-3E45-5D6D4FFBBC1A}"/>
              </a:ext>
            </a:extLst>
          </p:cNvPr>
          <p:cNvSpPr/>
          <p:nvPr/>
        </p:nvSpPr>
        <p:spPr>
          <a:xfrm>
            <a:off x="3020350" y="1716205"/>
            <a:ext cx="2453513" cy="2286000"/>
          </a:xfrm>
          <a:prstGeom prst="roundRect">
            <a:avLst>
              <a:gd name="adj" fmla="val 5760"/>
            </a:avLst>
          </a:prstGeom>
          <a:solidFill>
            <a:schemeClr val="accent4">
              <a:alpha val="10000"/>
            </a:schemeClr>
          </a:solidFill>
          <a:ln w="38100">
            <a:solidFill>
              <a:srgbClr val="620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923536" y="963779"/>
            <a:ext cx="8280000" cy="5839346"/>
            <a:chOff x="2017656" y="948706"/>
            <a:chExt cx="8216955" cy="5794884"/>
          </a:xfrm>
        </p:grpSpPr>
        <p:grpSp>
          <p:nvGrpSpPr>
            <p:cNvPr id="24" name="그룹 23"/>
            <p:cNvGrpSpPr>
              <a:grpSpLocks noChangeAspect="1"/>
            </p:cNvGrpSpPr>
            <p:nvPr/>
          </p:nvGrpSpPr>
          <p:grpSpPr>
            <a:xfrm>
              <a:off x="2017656" y="948706"/>
              <a:ext cx="4320000" cy="5794884"/>
              <a:chOff x="2649515" y="618693"/>
              <a:chExt cx="4723826" cy="633658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7" name="모서리가 둥근 직사각형 26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>
              <a:grpSpLocks noChangeAspect="1"/>
            </p:cNvGrpSpPr>
            <p:nvPr/>
          </p:nvGrpSpPr>
          <p:grpSpPr>
            <a:xfrm>
              <a:off x="5914611" y="948706"/>
              <a:ext cx="4320000" cy="5794884"/>
              <a:chOff x="2649515" y="618693"/>
              <a:chExt cx="4723826" cy="633658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3" name="모서리가 둥근 직사각형 42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10732451" y="416947"/>
            <a:ext cx="1101613" cy="630942"/>
            <a:chOff x="10945811" y="6150127"/>
            <a:chExt cx="1101613" cy="630942"/>
          </a:xfrm>
        </p:grpSpPr>
        <p:sp>
          <p:nvSpPr>
            <p:cNvPr id="49" name="직사각형 48"/>
            <p:cNvSpPr/>
            <p:nvPr/>
          </p:nvSpPr>
          <p:spPr>
            <a:xfrm>
              <a:off x="10945811" y="6150127"/>
              <a:ext cx="906017" cy="6309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500" dirty="0">
                  <a:ln w="19050">
                    <a:solidFill>
                      <a:schemeClr val="tx1"/>
                    </a:solidFill>
                  </a:ln>
                  <a:gradFill>
                    <a:gsLst>
                      <a:gs pos="24000">
                        <a:srgbClr val="7100EE"/>
                      </a:gs>
                      <a:gs pos="96000">
                        <a:srgbClr val="03DAC6"/>
                      </a:gs>
                    </a:gsLst>
                    <a:lin ang="5400000" scaled="1"/>
                  </a:gradFill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ZIP</a:t>
              </a:r>
              <a:endParaRPr lang="ko-KR" altLang="en-US" sz="3500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424" y="6403571"/>
              <a:ext cx="252000" cy="252000"/>
            </a:xfrm>
            <a:prstGeom prst="rect">
              <a:avLst/>
            </a:prstGeom>
            <a:noFill/>
          </p:spPr>
        </p:pic>
      </p:grpSp>
      <p:sp>
        <p:nvSpPr>
          <p:cNvPr id="15" name="직사각형 14"/>
          <p:cNvSpPr/>
          <p:nvPr/>
        </p:nvSpPr>
        <p:spPr>
          <a:xfrm>
            <a:off x="0" y="868681"/>
            <a:ext cx="3831219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615992" y="291449"/>
            <a:ext cx="32152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오늘의 </a:t>
            </a:r>
            <a:r>
              <a:rPr lang="ko-KR" altLang="en-US" sz="3500" kern="0" spc="-15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백문백답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8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CD6BEAE-0F87-4B5C-3E45-5D6D4FFBBC1A}"/>
              </a:ext>
            </a:extLst>
          </p:cNvPr>
          <p:cNvSpPr/>
          <p:nvPr/>
        </p:nvSpPr>
        <p:spPr>
          <a:xfrm>
            <a:off x="3020350" y="1716205"/>
            <a:ext cx="2453513" cy="2286000"/>
          </a:xfrm>
          <a:prstGeom prst="roundRect">
            <a:avLst>
              <a:gd name="adj" fmla="val 5760"/>
            </a:avLst>
          </a:prstGeom>
          <a:solidFill>
            <a:schemeClr val="accent4">
              <a:alpha val="10000"/>
            </a:schemeClr>
          </a:solidFill>
          <a:ln w="38100">
            <a:solidFill>
              <a:srgbClr val="620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923536" y="963779"/>
            <a:ext cx="8280000" cy="5839346"/>
            <a:chOff x="2017656" y="948706"/>
            <a:chExt cx="8216955" cy="5794884"/>
          </a:xfrm>
        </p:grpSpPr>
        <p:grpSp>
          <p:nvGrpSpPr>
            <p:cNvPr id="24" name="그룹 23"/>
            <p:cNvGrpSpPr>
              <a:grpSpLocks noChangeAspect="1"/>
            </p:cNvGrpSpPr>
            <p:nvPr/>
          </p:nvGrpSpPr>
          <p:grpSpPr>
            <a:xfrm>
              <a:off x="2017656" y="948706"/>
              <a:ext cx="4320000" cy="5794884"/>
              <a:chOff x="2649515" y="618693"/>
              <a:chExt cx="4723826" cy="633658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7" name="모서리가 둥근 직사각형 26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>
              <a:grpSpLocks noChangeAspect="1"/>
            </p:cNvGrpSpPr>
            <p:nvPr/>
          </p:nvGrpSpPr>
          <p:grpSpPr>
            <a:xfrm>
              <a:off x="5914611" y="948706"/>
              <a:ext cx="4320000" cy="5794884"/>
              <a:chOff x="2649515" y="618693"/>
              <a:chExt cx="4723826" cy="633658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34AAF64-ABE8-A687-3BDD-32E0727D5D27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649515" y="618693"/>
                <a:ext cx="4723826" cy="63365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3" name="모서리가 둥근 직사각형 42"/>
              <p:cNvSpPr/>
              <p:nvPr/>
            </p:nvSpPr>
            <p:spPr>
              <a:xfrm>
                <a:off x="3703728" y="1003260"/>
                <a:ext cx="2710800" cy="5736841"/>
              </a:xfrm>
              <a:prstGeom prst="roundRect">
                <a:avLst>
                  <a:gd name="adj" fmla="val 1207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10732451" y="416947"/>
            <a:ext cx="1101613" cy="630942"/>
            <a:chOff x="10945811" y="6150127"/>
            <a:chExt cx="1101613" cy="630942"/>
          </a:xfrm>
        </p:grpSpPr>
        <p:sp>
          <p:nvSpPr>
            <p:cNvPr id="49" name="직사각형 48"/>
            <p:cNvSpPr/>
            <p:nvPr/>
          </p:nvSpPr>
          <p:spPr>
            <a:xfrm>
              <a:off x="10945811" y="6150127"/>
              <a:ext cx="906017" cy="6309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500" dirty="0">
                  <a:ln w="19050">
                    <a:solidFill>
                      <a:schemeClr val="tx1"/>
                    </a:solidFill>
                  </a:ln>
                  <a:gradFill>
                    <a:gsLst>
                      <a:gs pos="24000">
                        <a:srgbClr val="7100EE"/>
                      </a:gs>
                      <a:gs pos="96000">
                        <a:srgbClr val="03DAC6"/>
                      </a:gs>
                    </a:gsLst>
                    <a:lin ang="5400000" scaled="1"/>
                  </a:gradFill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ZIP</a:t>
              </a:r>
              <a:endParaRPr lang="ko-KR" altLang="en-US" sz="3500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424" y="6403571"/>
              <a:ext cx="252000" cy="252000"/>
            </a:xfrm>
            <a:prstGeom prst="rect">
              <a:avLst/>
            </a:prstGeom>
            <a:noFill/>
          </p:spPr>
        </p:pic>
      </p:grpSp>
      <p:sp>
        <p:nvSpPr>
          <p:cNvPr id="17" name="직사각형 16"/>
          <p:cNvSpPr/>
          <p:nvPr/>
        </p:nvSpPr>
        <p:spPr>
          <a:xfrm>
            <a:off x="0" y="868681"/>
            <a:ext cx="3177147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615993" y="291449"/>
            <a:ext cx="2561154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오늘의 편지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24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317936" y="1487400"/>
            <a:ext cx="3600000" cy="3600000"/>
            <a:chOff x="4179040" y="1510549"/>
            <a:chExt cx="3600000" cy="360000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0C31D4-1CB3-4C21-AFAC-F0282A3FE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9040" y="1510549"/>
              <a:ext cx="3600000" cy="36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75D05C-FCFC-430F-AF34-81FC9D42FC3F}"/>
                </a:ext>
              </a:extLst>
            </p:cNvPr>
            <p:cNvSpPr txBox="1"/>
            <p:nvPr/>
          </p:nvSpPr>
          <p:spPr>
            <a:xfrm>
              <a:off x="5024292" y="2725774"/>
              <a:ext cx="190949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7000" b="1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재미</a:t>
              </a:r>
              <a:endParaRPr lang="ko-KR" altLang="en-US" sz="7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13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0732451" y="416947"/>
            <a:ext cx="1101613" cy="630942"/>
            <a:chOff x="10945811" y="6150127"/>
            <a:chExt cx="1101613" cy="630942"/>
          </a:xfrm>
        </p:grpSpPr>
        <p:sp>
          <p:nvSpPr>
            <p:cNvPr id="19" name="직사각형 18"/>
            <p:cNvSpPr/>
            <p:nvPr/>
          </p:nvSpPr>
          <p:spPr>
            <a:xfrm>
              <a:off x="10945811" y="6150127"/>
              <a:ext cx="906017" cy="6309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500" dirty="0">
                  <a:ln w="19050">
                    <a:solidFill>
                      <a:schemeClr val="tx1"/>
                    </a:solidFill>
                  </a:ln>
                  <a:gradFill>
                    <a:gsLst>
                      <a:gs pos="24000">
                        <a:srgbClr val="7100EE"/>
                      </a:gs>
                      <a:gs pos="96000">
                        <a:srgbClr val="03DAC6"/>
                      </a:gs>
                    </a:gsLst>
                    <a:lin ang="5400000" scaled="1"/>
                  </a:gradFill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ZIP</a:t>
              </a:r>
              <a:endParaRPr lang="ko-KR" altLang="en-US" sz="3500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424" y="6403571"/>
              <a:ext cx="252000" cy="252000"/>
            </a:xfrm>
            <a:prstGeom prst="rect">
              <a:avLst/>
            </a:prstGeom>
            <a:noFill/>
          </p:spPr>
        </p:pic>
      </p:grpSp>
      <p:grpSp>
        <p:nvGrpSpPr>
          <p:cNvPr id="12" name="그룹 11"/>
          <p:cNvGrpSpPr/>
          <p:nvPr/>
        </p:nvGrpSpPr>
        <p:grpSpPr>
          <a:xfrm>
            <a:off x="3749806" y="248303"/>
            <a:ext cx="4723826" cy="6336580"/>
            <a:chOff x="2649515" y="618693"/>
            <a:chExt cx="4723826" cy="63365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4AAF64-ABE8-A687-3BDD-32E0727D5D27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2649515" y="618693"/>
              <a:ext cx="4723826" cy="6336580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3703728" y="1003260"/>
              <a:ext cx="2710800" cy="5736841"/>
            </a:xfrm>
            <a:prstGeom prst="roundRect">
              <a:avLst>
                <a:gd name="adj" fmla="val 1207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" y="868681"/>
            <a:ext cx="2790992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615993" y="291449"/>
            <a:ext cx="2175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홈페이지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91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0732451" y="416947"/>
            <a:ext cx="1101613" cy="630942"/>
            <a:chOff x="10945811" y="6150127"/>
            <a:chExt cx="1101613" cy="630942"/>
          </a:xfrm>
        </p:grpSpPr>
        <p:sp>
          <p:nvSpPr>
            <p:cNvPr id="19" name="직사각형 18"/>
            <p:cNvSpPr/>
            <p:nvPr/>
          </p:nvSpPr>
          <p:spPr>
            <a:xfrm>
              <a:off x="10945811" y="6150127"/>
              <a:ext cx="906017" cy="6309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500" dirty="0">
                  <a:ln w="19050">
                    <a:solidFill>
                      <a:schemeClr val="tx1"/>
                    </a:solidFill>
                  </a:ln>
                  <a:gradFill>
                    <a:gsLst>
                      <a:gs pos="24000">
                        <a:srgbClr val="7100EE"/>
                      </a:gs>
                      <a:gs pos="96000">
                        <a:srgbClr val="03DAC6"/>
                      </a:gs>
                    </a:gsLst>
                    <a:lin ang="5400000" scaled="1"/>
                  </a:gradFill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ZIP</a:t>
              </a:r>
              <a:endParaRPr lang="ko-KR" altLang="en-US" sz="3500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424" y="6403571"/>
              <a:ext cx="252000" cy="252000"/>
            </a:xfrm>
            <a:prstGeom prst="rect">
              <a:avLst/>
            </a:prstGeom>
            <a:noFill/>
          </p:spPr>
        </p:pic>
      </p:grpSp>
      <p:grpSp>
        <p:nvGrpSpPr>
          <p:cNvPr id="12" name="그룹 11"/>
          <p:cNvGrpSpPr/>
          <p:nvPr/>
        </p:nvGrpSpPr>
        <p:grpSpPr>
          <a:xfrm>
            <a:off x="3749806" y="248303"/>
            <a:ext cx="4723826" cy="6336580"/>
            <a:chOff x="2649515" y="618693"/>
            <a:chExt cx="4723826" cy="63365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4AAF64-ABE8-A687-3BDD-32E0727D5D27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2649515" y="618693"/>
              <a:ext cx="4723826" cy="6336580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3703728" y="1003260"/>
              <a:ext cx="2710800" cy="5736841"/>
            </a:xfrm>
            <a:prstGeom prst="roundRect">
              <a:avLst>
                <a:gd name="adj" fmla="val 1207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A4E72EE-3597-C630-F4BA-6AAF8C91C7F8}"/>
              </a:ext>
            </a:extLst>
          </p:cNvPr>
          <p:cNvSpPr/>
          <p:nvPr/>
        </p:nvSpPr>
        <p:spPr>
          <a:xfrm>
            <a:off x="4807400" y="1295400"/>
            <a:ext cx="2703115" cy="2286000"/>
          </a:xfrm>
          <a:prstGeom prst="roundRect">
            <a:avLst>
              <a:gd name="adj" fmla="val 1686"/>
            </a:avLst>
          </a:prstGeom>
          <a:solidFill>
            <a:schemeClr val="accent4">
              <a:alpha val="15000"/>
            </a:schemeClr>
          </a:solidFill>
          <a:ln w="38100">
            <a:solidFill>
              <a:srgbClr val="620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7BCD555-E6FB-9BF4-B07A-A7687C93DC8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510515" y="2438400"/>
            <a:ext cx="947398" cy="0"/>
          </a:xfrm>
          <a:prstGeom prst="straightConnector1">
            <a:avLst/>
          </a:prstGeom>
          <a:ln w="38100">
            <a:solidFill>
              <a:srgbClr val="6200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DDA074-EAB7-5962-5C1F-368ED9B024BA}"/>
              </a:ext>
            </a:extLst>
          </p:cNvPr>
          <p:cNvSpPr/>
          <p:nvPr/>
        </p:nvSpPr>
        <p:spPr>
          <a:xfrm>
            <a:off x="8412745" y="2202438"/>
            <a:ext cx="2634055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667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우리 가족의 </a:t>
            </a:r>
            <a:r>
              <a:rPr lang="en-US" altLang="ko-KR" sz="2667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</a:t>
            </a:r>
            <a:endParaRPr lang="ko-KR" altLang="en-US" sz="2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" y="868681"/>
            <a:ext cx="2790992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615993" y="291449"/>
            <a:ext cx="2175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홈페이지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55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0732451" y="416947"/>
            <a:ext cx="1101613" cy="630942"/>
            <a:chOff x="10945811" y="6150127"/>
            <a:chExt cx="1101613" cy="630942"/>
          </a:xfrm>
        </p:grpSpPr>
        <p:sp>
          <p:nvSpPr>
            <p:cNvPr id="19" name="직사각형 18"/>
            <p:cNvSpPr/>
            <p:nvPr/>
          </p:nvSpPr>
          <p:spPr>
            <a:xfrm>
              <a:off x="10945811" y="6150127"/>
              <a:ext cx="906017" cy="6309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500" dirty="0">
                  <a:ln w="19050">
                    <a:solidFill>
                      <a:schemeClr val="tx1"/>
                    </a:solidFill>
                  </a:ln>
                  <a:gradFill>
                    <a:gsLst>
                      <a:gs pos="24000">
                        <a:srgbClr val="7100EE"/>
                      </a:gs>
                      <a:gs pos="96000">
                        <a:srgbClr val="03DAC6"/>
                      </a:gs>
                    </a:gsLst>
                    <a:lin ang="5400000" scaled="1"/>
                  </a:gradFill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ZIP</a:t>
              </a:r>
              <a:endParaRPr lang="ko-KR" altLang="en-US" sz="3500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424" y="6403571"/>
              <a:ext cx="252000" cy="252000"/>
            </a:xfrm>
            <a:prstGeom prst="rect">
              <a:avLst/>
            </a:prstGeom>
            <a:noFill/>
          </p:spPr>
        </p:pic>
      </p:grpSp>
      <p:grpSp>
        <p:nvGrpSpPr>
          <p:cNvPr id="12" name="그룹 11"/>
          <p:cNvGrpSpPr/>
          <p:nvPr/>
        </p:nvGrpSpPr>
        <p:grpSpPr>
          <a:xfrm>
            <a:off x="3749806" y="248303"/>
            <a:ext cx="4723826" cy="6336580"/>
            <a:chOff x="2649515" y="618693"/>
            <a:chExt cx="4723826" cy="63365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4AAF64-ABE8-A687-3BDD-32E0727D5D27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2649515" y="618693"/>
              <a:ext cx="4723826" cy="6336580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3703728" y="1003260"/>
              <a:ext cx="2710800" cy="5736841"/>
            </a:xfrm>
            <a:prstGeom prst="roundRect">
              <a:avLst>
                <a:gd name="adj" fmla="val 1207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12D9D6C-1EF3-4A83-AFB5-3DDF215ED625}"/>
              </a:ext>
            </a:extLst>
          </p:cNvPr>
          <p:cNvSpPr/>
          <p:nvPr/>
        </p:nvSpPr>
        <p:spPr>
          <a:xfrm>
            <a:off x="5672414" y="5513005"/>
            <a:ext cx="965201" cy="832905"/>
          </a:xfrm>
          <a:prstGeom prst="roundRect">
            <a:avLst>
              <a:gd name="adj" fmla="val 5760"/>
            </a:avLst>
          </a:prstGeom>
          <a:solidFill>
            <a:schemeClr val="accent4">
              <a:alpha val="10000"/>
            </a:schemeClr>
          </a:solidFill>
          <a:ln w="38100">
            <a:solidFill>
              <a:srgbClr val="620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1C78C4D-DFB9-5F1B-E5E7-B5B463876B7B}"/>
              </a:ext>
            </a:extLst>
          </p:cNvPr>
          <p:cNvCxnSpPr>
            <a:cxnSpLocks/>
          </p:cNvCxnSpPr>
          <p:nvPr/>
        </p:nvCxnSpPr>
        <p:spPr>
          <a:xfrm flipV="1">
            <a:off x="6637615" y="5717894"/>
            <a:ext cx="1788489" cy="7370"/>
          </a:xfrm>
          <a:prstGeom prst="straightConnector1">
            <a:avLst/>
          </a:prstGeom>
          <a:ln w="38100">
            <a:solidFill>
              <a:srgbClr val="6200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17E46B-A8CF-741B-BD56-BEF13758DB35}"/>
              </a:ext>
            </a:extLst>
          </p:cNvPr>
          <p:cNvSpPr/>
          <p:nvPr/>
        </p:nvSpPr>
        <p:spPr>
          <a:xfrm>
            <a:off x="8426104" y="5473881"/>
            <a:ext cx="1646605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667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비밀의 문</a:t>
            </a:r>
            <a:endParaRPr lang="ko-KR" altLang="en-US" sz="2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" y="868681"/>
            <a:ext cx="2790992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615993" y="291449"/>
            <a:ext cx="2175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홈페이지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0732451" y="416947"/>
            <a:ext cx="1101613" cy="630942"/>
            <a:chOff x="10945811" y="6150127"/>
            <a:chExt cx="1101613" cy="630942"/>
          </a:xfrm>
        </p:grpSpPr>
        <p:sp>
          <p:nvSpPr>
            <p:cNvPr id="19" name="직사각형 18"/>
            <p:cNvSpPr/>
            <p:nvPr/>
          </p:nvSpPr>
          <p:spPr>
            <a:xfrm>
              <a:off x="10945811" y="6150127"/>
              <a:ext cx="906017" cy="6309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3500" dirty="0">
                  <a:ln w="19050">
                    <a:solidFill>
                      <a:schemeClr val="tx1"/>
                    </a:solidFill>
                  </a:ln>
                  <a:gradFill>
                    <a:gsLst>
                      <a:gs pos="24000">
                        <a:srgbClr val="7100EE"/>
                      </a:gs>
                      <a:gs pos="96000">
                        <a:srgbClr val="03DAC6"/>
                      </a:gs>
                    </a:gsLst>
                    <a:lin ang="5400000" scaled="1"/>
                  </a:gradFill>
                  <a:latin typeface="ONE 모바일POP" panose="00000500000000000000" pitchFamily="2" charset="-127"/>
                  <a:ea typeface="ONE 모바일POP" panose="00000500000000000000" pitchFamily="2" charset="-127"/>
                </a:rPr>
                <a:t>ZIP</a:t>
              </a:r>
              <a:endParaRPr lang="ko-KR" altLang="en-US" sz="3500" dirty="0">
                <a:ln w="1905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424" y="6403571"/>
              <a:ext cx="252000" cy="252000"/>
            </a:xfrm>
            <a:prstGeom prst="rect">
              <a:avLst/>
            </a:prstGeom>
            <a:noFill/>
          </p:spPr>
        </p:pic>
      </p:grpSp>
      <p:grpSp>
        <p:nvGrpSpPr>
          <p:cNvPr id="12" name="그룹 11"/>
          <p:cNvGrpSpPr/>
          <p:nvPr/>
        </p:nvGrpSpPr>
        <p:grpSpPr>
          <a:xfrm>
            <a:off x="3749806" y="248303"/>
            <a:ext cx="4723826" cy="6336580"/>
            <a:chOff x="2649515" y="618693"/>
            <a:chExt cx="4723826" cy="63365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4AAF64-ABE8-A687-3BDD-32E0727D5D27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2649515" y="618693"/>
              <a:ext cx="4723826" cy="6336580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3703728" y="1003260"/>
              <a:ext cx="2710800" cy="5736841"/>
            </a:xfrm>
            <a:prstGeom prst="roundRect">
              <a:avLst>
                <a:gd name="adj" fmla="val 1207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12D9D6C-1EF3-4A83-AFB5-3DDF215ED625}"/>
              </a:ext>
            </a:extLst>
          </p:cNvPr>
          <p:cNvSpPr/>
          <p:nvPr/>
        </p:nvSpPr>
        <p:spPr>
          <a:xfrm>
            <a:off x="4793324" y="4495800"/>
            <a:ext cx="2701951" cy="1524000"/>
          </a:xfrm>
          <a:prstGeom prst="roundRect">
            <a:avLst>
              <a:gd name="adj" fmla="val 5760"/>
            </a:avLst>
          </a:prstGeom>
          <a:solidFill>
            <a:schemeClr val="accent4">
              <a:alpha val="10000"/>
            </a:schemeClr>
          </a:solidFill>
          <a:ln w="38100">
            <a:solidFill>
              <a:srgbClr val="620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1C78C4D-DFB9-5F1B-E5E7-B5B463876B7B}"/>
              </a:ext>
            </a:extLst>
          </p:cNvPr>
          <p:cNvCxnSpPr>
            <a:cxnSpLocks/>
          </p:cNvCxnSpPr>
          <p:nvPr/>
        </p:nvCxnSpPr>
        <p:spPr>
          <a:xfrm>
            <a:off x="7495275" y="5308600"/>
            <a:ext cx="947398" cy="0"/>
          </a:xfrm>
          <a:prstGeom prst="straightConnector1">
            <a:avLst/>
          </a:prstGeom>
          <a:ln w="38100">
            <a:solidFill>
              <a:srgbClr val="6200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17E46B-A8CF-741B-BD56-BEF13758DB35}"/>
              </a:ext>
            </a:extLst>
          </p:cNvPr>
          <p:cNvSpPr/>
          <p:nvPr/>
        </p:nvSpPr>
        <p:spPr>
          <a:xfrm>
            <a:off x="8410560" y="5072638"/>
            <a:ext cx="1984839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667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오늘의 미션</a:t>
            </a:r>
            <a:endParaRPr lang="ko-KR" altLang="en-US" sz="2667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" y="868681"/>
            <a:ext cx="2790992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615993" y="291449"/>
            <a:ext cx="217500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홈페이지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664" y="2610801"/>
            <a:ext cx="3733400" cy="22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73828" y="2507250"/>
            <a:ext cx="11151968" cy="2348968"/>
            <a:chOff x="369655" y="2183159"/>
            <a:chExt cx="11151968" cy="2348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037"/>
            <a:stretch/>
          </p:blipFill>
          <p:spPr>
            <a:xfrm>
              <a:off x="4157770" y="2183159"/>
              <a:ext cx="3568954" cy="2348968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311" t="771"/>
            <a:stretch/>
          </p:blipFill>
          <p:spPr>
            <a:xfrm>
              <a:off x="369655" y="2189585"/>
              <a:ext cx="3557886" cy="234254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771"/>
            <a:stretch/>
          </p:blipFill>
          <p:spPr>
            <a:xfrm>
              <a:off x="7956953" y="2183159"/>
              <a:ext cx="3564670" cy="234254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sp>
        <p:nvSpPr>
          <p:cNvPr id="8" name="직사각형 7"/>
          <p:cNvSpPr/>
          <p:nvPr/>
        </p:nvSpPr>
        <p:spPr>
          <a:xfrm>
            <a:off x="0" y="868681"/>
            <a:ext cx="3011867" cy="117990"/>
          </a:xfrm>
          <a:prstGeom prst="rect">
            <a:avLst/>
          </a:prstGeom>
          <a:solidFill>
            <a:srgbClr val="710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615993" y="291449"/>
            <a:ext cx="2347126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 </a:t>
            </a:r>
            <a:r>
              <a:rPr lang="en-US" altLang="ko-KR" sz="3500" kern="0" spc="-15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asset</a:t>
            </a:r>
            <a:endParaRPr lang="en-US" sz="3500" spc="-15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6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/>
          <p:cNvSpPr txBox="1"/>
          <p:nvPr/>
        </p:nvSpPr>
        <p:spPr>
          <a:xfrm>
            <a:off x="0" y="1528270"/>
            <a:ext cx="12191999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-400" dirty="0" smtClean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HOW?</a:t>
            </a:r>
            <a:endParaRPr lang="en-US" sz="7500" dirty="0"/>
          </a:p>
        </p:txBody>
      </p:sp>
      <p:sp>
        <p:nvSpPr>
          <p:cNvPr id="5" name="Object 15"/>
          <p:cNvSpPr txBox="1"/>
          <p:nvPr/>
        </p:nvSpPr>
        <p:spPr>
          <a:xfrm>
            <a:off x="0" y="2855477"/>
            <a:ext cx="1219199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</a:t>
            </a:r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어떻게 진행되고 있나</a:t>
            </a:r>
            <a:r>
              <a:rPr lang="en-US" altLang="ko-KR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75999" y="4493820"/>
            <a:ext cx="10440000" cy="1509793"/>
            <a:chOff x="902902" y="2025872"/>
            <a:chExt cx="10440000" cy="1509793"/>
          </a:xfrm>
        </p:grpSpPr>
        <p:sp>
          <p:nvSpPr>
            <p:cNvPr id="7" name="Object 5"/>
            <p:cNvSpPr txBox="1"/>
            <p:nvPr/>
          </p:nvSpPr>
          <p:spPr>
            <a:xfrm>
              <a:off x="1418590" y="2928111"/>
              <a:ext cx="164424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WHY?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" name="Object 4"/>
            <p:cNvSpPr txBox="1"/>
            <p:nvPr/>
          </p:nvSpPr>
          <p:spPr>
            <a:xfrm>
              <a:off x="1418590" y="2025872"/>
              <a:ext cx="896070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01 ,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" name="Object 8"/>
            <p:cNvSpPr txBox="1"/>
            <p:nvPr/>
          </p:nvSpPr>
          <p:spPr>
            <a:xfrm>
              <a:off x="4005296" y="2935501"/>
              <a:ext cx="174052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WHAT?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Object 7"/>
            <p:cNvSpPr txBox="1"/>
            <p:nvPr/>
          </p:nvSpPr>
          <p:spPr>
            <a:xfrm>
              <a:off x="4005296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02 ,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" name="Object 11"/>
            <p:cNvSpPr txBox="1"/>
            <p:nvPr/>
          </p:nvSpPr>
          <p:spPr>
            <a:xfrm>
              <a:off x="6693560" y="2928111"/>
              <a:ext cx="1399607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HOW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Object 10"/>
            <p:cNvSpPr txBox="1"/>
            <p:nvPr/>
          </p:nvSpPr>
          <p:spPr>
            <a:xfrm>
              <a:off x="6693560" y="2025872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03 ,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" name="Object 8"/>
            <p:cNvSpPr txBox="1"/>
            <p:nvPr/>
          </p:nvSpPr>
          <p:spPr>
            <a:xfrm>
              <a:off x="9040908" y="2935501"/>
              <a:ext cx="1301460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PLAN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8" name="Object 13"/>
            <p:cNvSpPr txBox="1"/>
            <p:nvPr/>
          </p:nvSpPr>
          <p:spPr>
            <a:xfrm>
              <a:off x="9081160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04</a:t>
              </a:r>
              <a:r>
                <a:rPr lang="en-US" sz="2223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 ,</a:t>
              </a:r>
              <a:endParaRPr lang="en-US" sz="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902902" y="2661392"/>
              <a:ext cx="104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82855" y="890261"/>
            <a:ext cx="3492814" cy="165859"/>
          </a:xfrm>
          <a:prstGeom prst="rect">
            <a:avLst/>
          </a:prstGeom>
          <a:solidFill>
            <a:srgbClr val="03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586611" y="378475"/>
            <a:ext cx="348767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구조</a:t>
            </a:r>
            <a:endParaRPr lang="en-US" sz="40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048842-AFD2-703E-A7AF-FE01928CA044}"/>
              </a:ext>
            </a:extLst>
          </p:cNvPr>
          <p:cNvGrpSpPr>
            <a:grpSpLocks noChangeAspect="1"/>
          </p:cNvGrpSpPr>
          <p:nvPr/>
        </p:nvGrpSpPr>
        <p:grpSpPr>
          <a:xfrm>
            <a:off x="333300" y="1598147"/>
            <a:ext cx="11398076" cy="4680000"/>
            <a:chOff x="1090261" y="2517366"/>
            <a:chExt cx="15759470" cy="6470769"/>
          </a:xfrm>
        </p:grpSpPr>
        <p:sp>
          <p:nvSpPr>
            <p:cNvPr id="15" name="모서리가 둥근 직사각형 72">
              <a:extLst>
                <a:ext uri="{FF2B5EF4-FFF2-40B4-BE49-F238E27FC236}">
                  <a16:creationId xmlns:a16="http://schemas.microsoft.com/office/drawing/2014/main" id="{773C6397-E384-2677-D822-97ED6C7B42ED}"/>
                </a:ext>
              </a:extLst>
            </p:cNvPr>
            <p:cNvSpPr/>
            <p:nvPr/>
          </p:nvSpPr>
          <p:spPr>
            <a:xfrm>
              <a:off x="7973663" y="3086100"/>
              <a:ext cx="8876068" cy="5902035"/>
            </a:xfrm>
            <a:prstGeom prst="roundRect">
              <a:avLst>
                <a:gd name="adj" fmla="val 3829"/>
              </a:avLst>
            </a:prstGeom>
            <a:solidFill>
              <a:srgbClr val="71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3697ACE-DC7C-23A6-FF65-05EBE3B63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575" y="2517366"/>
              <a:ext cx="2735881" cy="174792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2078CD6-7B1C-E459-72DA-A355007D2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483" y="5159149"/>
              <a:ext cx="1521825" cy="1141369"/>
            </a:xfrm>
            <a:prstGeom prst="rect">
              <a:avLst/>
            </a:prstGeom>
          </p:spPr>
        </p:pic>
        <p:sp>
          <p:nvSpPr>
            <p:cNvPr id="18" name="모서리가 둥근 직사각형 46">
              <a:extLst>
                <a:ext uri="{FF2B5EF4-FFF2-40B4-BE49-F238E27FC236}">
                  <a16:creationId xmlns:a16="http://schemas.microsoft.com/office/drawing/2014/main" id="{41334233-6A6A-C82F-AD27-12D20B5F4B75}"/>
                </a:ext>
              </a:extLst>
            </p:cNvPr>
            <p:cNvSpPr/>
            <p:nvPr/>
          </p:nvSpPr>
          <p:spPr>
            <a:xfrm>
              <a:off x="11598465" y="4834382"/>
              <a:ext cx="5016597" cy="3935545"/>
            </a:xfrm>
            <a:prstGeom prst="roundRect">
              <a:avLst>
                <a:gd name="adj" fmla="val 38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4DCD8E4-83B1-A517-E879-90B45036E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0639" y="4274576"/>
              <a:ext cx="1375114" cy="113911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8342647-9432-101A-12D7-4564A12067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53724" y="5802986"/>
              <a:ext cx="2102092" cy="2455966"/>
              <a:chOff x="5151133" y="4044947"/>
              <a:chExt cx="1565167" cy="1828651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519246D-10F8-97BE-E384-098BD4C3A2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88" t="5329" r="2362" b="44406"/>
              <a:stretch/>
            </p:blipFill>
            <p:spPr>
              <a:xfrm>
                <a:off x="5151133" y="4044947"/>
                <a:ext cx="1511402" cy="651864"/>
              </a:xfrm>
              <a:prstGeom prst="rect">
                <a:avLst/>
              </a:prstGeom>
            </p:spPr>
          </p:pic>
          <p:pic>
            <p:nvPicPr>
              <p:cNvPr id="46" name="Object 27">
                <a:extLst>
                  <a:ext uri="{FF2B5EF4-FFF2-40B4-BE49-F238E27FC236}">
                    <a16:creationId xmlns:a16="http://schemas.microsoft.com/office/drawing/2014/main" id="{0E130A0D-E209-D535-DCF1-E25707D6D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02797" y="5173671"/>
                <a:ext cx="699927" cy="699927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09DC853F-359D-87F5-4936-EBDD1B2DC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88" t="70394" r="2362" b="3167"/>
              <a:stretch/>
            </p:blipFill>
            <p:spPr>
              <a:xfrm>
                <a:off x="5204898" y="4751628"/>
                <a:ext cx="1511402" cy="342875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8540AD7-9F35-0B36-CEBB-C71523D54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5" t="5375" r="55840"/>
            <a:stretch/>
          </p:blipFill>
          <p:spPr>
            <a:xfrm>
              <a:off x="14813907" y="5491351"/>
              <a:ext cx="1339053" cy="144378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6F1AD0B-9907-E192-AD37-5F38A7F2E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9567" y="3259731"/>
              <a:ext cx="1619395" cy="1619395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DF7B26F-3353-DEE8-9129-2EB686A424C1}"/>
                </a:ext>
              </a:extLst>
            </p:cNvPr>
            <p:cNvCxnSpPr>
              <a:cxnSpLocks/>
            </p:cNvCxnSpPr>
            <p:nvPr/>
          </p:nvCxnSpPr>
          <p:spPr>
            <a:xfrm>
              <a:off x="14452423" y="5387890"/>
              <a:ext cx="0" cy="329263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3F20DF1-D035-7A1C-D2B8-8AAF71401ABE}"/>
                </a:ext>
              </a:extLst>
            </p:cNvPr>
            <p:cNvCxnSpPr/>
            <p:nvPr/>
          </p:nvCxnSpPr>
          <p:spPr>
            <a:xfrm>
              <a:off x="14452423" y="7040302"/>
              <a:ext cx="1936487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오른쪽 화살표 24">
              <a:extLst>
                <a:ext uri="{FF2B5EF4-FFF2-40B4-BE49-F238E27FC236}">
                  <a16:creationId xmlns:a16="http://schemas.microsoft.com/office/drawing/2014/main" id="{7E7E755D-95E3-0965-FF5A-7E8BCDEF4D55}"/>
                </a:ext>
              </a:extLst>
            </p:cNvPr>
            <p:cNvSpPr/>
            <p:nvPr/>
          </p:nvSpPr>
          <p:spPr>
            <a:xfrm>
              <a:off x="6530826" y="7713641"/>
              <a:ext cx="1136018" cy="378541"/>
            </a:xfrm>
            <a:prstGeom prst="rightArrow">
              <a:avLst>
                <a:gd name="adj1" fmla="val 50000"/>
                <a:gd name="adj2" fmla="val 68222"/>
              </a:avLst>
            </a:prstGeom>
            <a:solidFill>
              <a:srgbClr val="03D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F5F0ABA-1025-F4D8-678B-94A8B2C36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8767" y="7373659"/>
              <a:ext cx="1128201" cy="1128201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A4EF8A2-3D8D-0936-0B15-F82105FC4631}"/>
                </a:ext>
              </a:extLst>
            </p:cNvPr>
            <p:cNvGrpSpPr/>
            <p:nvPr/>
          </p:nvGrpSpPr>
          <p:grpSpPr>
            <a:xfrm>
              <a:off x="1090261" y="3427725"/>
              <a:ext cx="1974383" cy="3258591"/>
              <a:chOff x="3327197" y="3456140"/>
              <a:chExt cx="1974383" cy="325859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566C719-3EC7-BE36-7678-E357FC6ED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7197" y="3765284"/>
                <a:ext cx="1960585" cy="2949447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8E9E784-B1F1-F3E9-7D9D-B1E6B774C631}"/>
                  </a:ext>
                </a:extLst>
              </p:cNvPr>
              <p:cNvSpPr/>
              <p:nvPr/>
            </p:nvSpPr>
            <p:spPr>
              <a:xfrm>
                <a:off x="3797148" y="3609604"/>
                <a:ext cx="1112400" cy="23616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화면</a:t>
                </a: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294DEC5-3FFB-034B-02FE-907A0B2A5A4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3360519" y="3456140"/>
                <a:ext cx="1941061" cy="2603756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EFAD6E-BCA0-6210-F064-D521D7D63822}"/>
                </a:ext>
              </a:extLst>
            </p:cNvPr>
            <p:cNvGrpSpPr/>
            <p:nvPr/>
          </p:nvGrpSpPr>
          <p:grpSpPr>
            <a:xfrm>
              <a:off x="3835576" y="7750456"/>
              <a:ext cx="2228132" cy="1203044"/>
              <a:chOff x="3835576" y="7566883"/>
              <a:chExt cx="2228132" cy="1203044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069FD5D7-82B6-38C8-1495-C87775AF55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129"/>
              <a:stretch/>
            </p:blipFill>
            <p:spPr>
              <a:xfrm>
                <a:off x="3835576" y="7566883"/>
                <a:ext cx="1236593" cy="1203044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00B0F9F0-FA2F-4A5C-38D6-13A06E3FE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72"/>
              <a:stretch/>
            </p:blipFill>
            <p:spPr>
              <a:xfrm>
                <a:off x="4267200" y="7951178"/>
                <a:ext cx="1796508" cy="545122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5A11723-3AEF-B074-B0D2-A933479A9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5" r="58464" b="52222"/>
            <a:stretch/>
          </p:blipFill>
          <p:spPr>
            <a:xfrm>
              <a:off x="3431308" y="2517691"/>
              <a:ext cx="3442227" cy="2870199"/>
            </a:xfrm>
            <a:prstGeom prst="rect">
              <a:avLst/>
            </a:prstGeom>
          </p:spPr>
        </p:pic>
        <p:sp>
          <p:nvSpPr>
            <p:cNvPr id="30" name="화살표: 굽음 47">
              <a:extLst>
                <a:ext uri="{FF2B5EF4-FFF2-40B4-BE49-F238E27FC236}">
                  <a16:creationId xmlns:a16="http://schemas.microsoft.com/office/drawing/2014/main" id="{BD96DE80-95BC-4DF6-5358-1D0153DF991E}"/>
                </a:ext>
              </a:extLst>
            </p:cNvPr>
            <p:cNvSpPr/>
            <p:nvPr/>
          </p:nvSpPr>
          <p:spPr>
            <a:xfrm flipV="1">
              <a:off x="1780169" y="6838815"/>
              <a:ext cx="1540974" cy="1256458"/>
            </a:xfrm>
            <a:prstGeom prst="bentArrow">
              <a:avLst>
                <a:gd name="adj1" fmla="val 16359"/>
                <a:gd name="adj2" fmla="val 32204"/>
                <a:gd name="adj3" fmla="val 31806"/>
                <a:gd name="adj4" fmla="val 43750"/>
              </a:avLst>
            </a:prstGeom>
            <a:solidFill>
              <a:srgbClr val="03D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오른쪽 화살표 24">
              <a:extLst>
                <a:ext uri="{FF2B5EF4-FFF2-40B4-BE49-F238E27FC236}">
                  <a16:creationId xmlns:a16="http://schemas.microsoft.com/office/drawing/2014/main" id="{26A0DAD6-109E-A040-EA67-4512541B42C3}"/>
                </a:ext>
              </a:extLst>
            </p:cNvPr>
            <p:cNvSpPr/>
            <p:nvPr/>
          </p:nvSpPr>
          <p:spPr>
            <a:xfrm rot="10800000">
              <a:off x="6376579" y="7025304"/>
              <a:ext cx="1136018" cy="378541"/>
            </a:xfrm>
            <a:prstGeom prst="rightArrow">
              <a:avLst>
                <a:gd name="adj1" fmla="val 50000"/>
                <a:gd name="adj2" fmla="val 68222"/>
              </a:avLst>
            </a:prstGeom>
            <a:solidFill>
              <a:srgbClr val="03D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5050B64-EC04-5023-9494-9E6A3BA8D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786" y="6515100"/>
              <a:ext cx="2329495" cy="866943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9A965B4-3829-DC3B-696E-FE0B71798AC4}"/>
                </a:ext>
              </a:extLst>
            </p:cNvPr>
            <p:cNvGrpSpPr/>
            <p:nvPr/>
          </p:nvGrpSpPr>
          <p:grpSpPr>
            <a:xfrm>
              <a:off x="8305800" y="7084388"/>
              <a:ext cx="2618816" cy="1595485"/>
              <a:chOff x="8518583" y="7243322"/>
              <a:chExt cx="2357943" cy="1436551"/>
            </a:xfrm>
          </p:grpSpPr>
          <p:sp>
            <p:nvSpPr>
              <p:cNvPr id="35" name="사각형: 둥근 모서리 59">
                <a:extLst>
                  <a:ext uri="{FF2B5EF4-FFF2-40B4-BE49-F238E27FC236}">
                    <a16:creationId xmlns:a16="http://schemas.microsoft.com/office/drawing/2014/main" id="{7FC4A110-FBE6-B710-E31C-FEB638CF2831}"/>
                  </a:ext>
                </a:extLst>
              </p:cNvPr>
              <p:cNvSpPr/>
              <p:nvPr/>
            </p:nvSpPr>
            <p:spPr>
              <a:xfrm>
                <a:off x="8518583" y="7347250"/>
                <a:ext cx="2357943" cy="1144470"/>
              </a:xfrm>
              <a:prstGeom prst="roundRect">
                <a:avLst/>
              </a:prstGeom>
              <a:noFill/>
              <a:ln>
                <a:solidFill>
                  <a:srgbClr val="FF5A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C3FA4DB-00F8-EAD6-D0D4-E173FE48422F}"/>
                  </a:ext>
                </a:extLst>
              </p:cNvPr>
              <p:cNvSpPr/>
              <p:nvPr/>
            </p:nvSpPr>
            <p:spPr>
              <a:xfrm>
                <a:off x="8653464" y="7295081"/>
                <a:ext cx="2103734" cy="1266524"/>
              </a:xfrm>
              <a:prstGeom prst="rect">
                <a:avLst/>
              </a:prstGeom>
              <a:solidFill>
                <a:srgbClr val="71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5F5AA80-5449-FA2E-C238-69B38C985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16" t="26249" r="10518" b="25515"/>
              <a:stretch/>
            </p:blipFill>
            <p:spPr>
              <a:xfrm>
                <a:off x="8991600" y="7739743"/>
                <a:ext cx="1539078" cy="94013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A682826-A3AA-DF6E-9200-999BB790A9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5" t="29728" r="3903" b="29553"/>
              <a:stretch/>
            </p:blipFill>
            <p:spPr>
              <a:xfrm>
                <a:off x="8886726" y="7243322"/>
                <a:ext cx="1643322" cy="443580"/>
              </a:xfrm>
              <a:prstGeom prst="rect">
                <a:avLst/>
              </a:prstGeom>
            </p:spPr>
          </p:pic>
        </p:grpSp>
        <p:sp>
          <p:nvSpPr>
            <p:cNvPr id="34" name="오른쪽 화살표 24">
              <a:extLst>
                <a:ext uri="{FF2B5EF4-FFF2-40B4-BE49-F238E27FC236}">
                  <a16:creationId xmlns:a16="http://schemas.microsoft.com/office/drawing/2014/main" id="{B125B1D4-7C02-0C36-C2DF-78042182AF9E}"/>
                </a:ext>
              </a:extLst>
            </p:cNvPr>
            <p:cNvSpPr/>
            <p:nvPr/>
          </p:nvSpPr>
          <p:spPr>
            <a:xfrm>
              <a:off x="10356607" y="5655445"/>
              <a:ext cx="1136018" cy="378541"/>
            </a:xfrm>
            <a:prstGeom prst="rightArrow">
              <a:avLst>
                <a:gd name="adj1" fmla="val 50000"/>
                <a:gd name="adj2" fmla="val 68222"/>
              </a:avLst>
            </a:prstGeom>
            <a:solidFill>
              <a:srgbClr val="03D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0976" y="2367559"/>
            <a:ext cx="806763" cy="17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/>
          <p:cNvSpPr txBox="1"/>
          <p:nvPr/>
        </p:nvSpPr>
        <p:spPr>
          <a:xfrm>
            <a:off x="0" y="1528270"/>
            <a:ext cx="12191999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-400" dirty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WHY?</a:t>
            </a:r>
            <a:endParaRPr lang="en-US" sz="7500" dirty="0"/>
          </a:p>
        </p:txBody>
      </p:sp>
      <p:sp>
        <p:nvSpPr>
          <p:cNvPr id="5" name="Object 15"/>
          <p:cNvSpPr txBox="1"/>
          <p:nvPr/>
        </p:nvSpPr>
        <p:spPr>
          <a:xfrm>
            <a:off x="0" y="2855477"/>
            <a:ext cx="1219199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</a:t>
            </a:r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어떤 목적으로 만들어졌는가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75999" y="4493820"/>
            <a:ext cx="10440000" cy="1509793"/>
            <a:chOff x="902902" y="2025872"/>
            <a:chExt cx="10440000" cy="1509793"/>
          </a:xfrm>
        </p:grpSpPr>
        <p:sp>
          <p:nvSpPr>
            <p:cNvPr id="7" name="Object 5"/>
            <p:cNvSpPr txBox="1"/>
            <p:nvPr/>
          </p:nvSpPr>
          <p:spPr>
            <a:xfrm>
              <a:off x="1418590" y="2928111"/>
              <a:ext cx="164424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WHY?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" name="Object 4"/>
            <p:cNvSpPr txBox="1"/>
            <p:nvPr/>
          </p:nvSpPr>
          <p:spPr>
            <a:xfrm>
              <a:off x="1418590" y="2025872"/>
              <a:ext cx="896070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01 ,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" name="Object 8"/>
            <p:cNvSpPr txBox="1"/>
            <p:nvPr/>
          </p:nvSpPr>
          <p:spPr>
            <a:xfrm>
              <a:off x="4005296" y="2935501"/>
              <a:ext cx="174052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WHAT?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Object 7"/>
            <p:cNvSpPr txBox="1"/>
            <p:nvPr/>
          </p:nvSpPr>
          <p:spPr>
            <a:xfrm>
              <a:off x="4005296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02 ,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" name="Object 11"/>
            <p:cNvSpPr txBox="1"/>
            <p:nvPr/>
          </p:nvSpPr>
          <p:spPr>
            <a:xfrm>
              <a:off x="6693560" y="2928111"/>
              <a:ext cx="1399607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HOW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Object 10"/>
            <p:cNvSpPr txBox="1"/>
            <p:nvPr/>
          </p:nvSpPr>
          <p:spPr>
            <a:xfrm>
              <a:off x="6693560" y="2025872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03 ,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" name="Object 8"/>
            <p:cNvSpPr txBox="1"/>
            <p:nvPr/>
          </p:nvSpPr>
          <p:spPr>
            <a:xfrm>
              <a:off x="9040908" y="2935501"/>
              <a:ext cx="1301460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PLAN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8" name="Object 13"/>
            <p:cNvSpPr txBox="1"/>
            <p:nvPr/>
          </p:nvSpPr>
          <p:spPr>
            <a:xfrm>
              <a:off x="9081160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04</a:t>
              </a:r>
              <a:r>
                <a:rPr lang="en-US" sz="2223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 ,</a:t>
              </a:r>
              <a:endParaRPr lang="en-US" sz="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902902" y="2661392"/>
              <a:ext cx="104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32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05" y="3654601"/>
            <a:ext cx="4775200" cy="2923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94" y="1386860"/>
            <a:ext cx="4702423" cy="21948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622" t="486" r="754" b="486"/>
          <a:stretch/>
        </p:blipFill>
        <p:spPr>
          <a:xfrm>
            <a:off x="6004560" y="1386860"/>
            <a:ext cx="5201920" cy="519174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82855" y="890261"/>
            <a:ext cx="4512886" cy="165859"/>
          </a:xfrm>
          <a:prstGeom prst="rect">
            <a:avLst/>
          </a:prstGeom>
          <a:solidFill>
            <a:srgbClr val="03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586611" y="378475"/>
            <a:ext cx="450625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5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</a:t>
            </a:r>
            <a:r>
              <a:rPr lang="en-US" altLang="ko-KR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전략 </a:t>
            </a:r>
            <a:r>
              <a:rPr lang="en-US" altLang="ko-KR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en-US" altLang="ko-KR" sz="4000" kern="0" spc="-15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</a:t>
            </a:r>
            <a:r>
              <a:rPr lang="en-US" altLang="ko-KR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flow</a:t>
            </a:r>
            <a:endParaRPr lang="en-US" sz="40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1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82855" y="890261"/>
            <a:ext cx="2959594" cy="165859"/>
          </a:xfrm>
          <a:prstGeom prst="rect">
            <a:avLst/>
          </a:prstGeom>
          <a:solidFill>
            <a:srgbClr val="03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586612" y="378475"/>
            <a:ext cx="295524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스토리보드</a:t>
            </a:r>
            <a:endParaRPr lang="en-US" sz="40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614"/>
          <a:stretch/>
        </p:blipFill>
        <p:spPr>
          <a:xfrm>
            <a:off x="1657596" y="1438366"/>
            <a:ext cx="8934204" cy="50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28" y="1360346"/>
            <a:ext cx="9835723" cy="518424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82855" y="890261"/>
            <a:ext cx="1638137" cy="165859"/>
          </a:xfrm>
          <a:prstGeom prst="rect">
            <a:avLst/>
          </a:prstGeom>
          <a:solidFill>
            <a:srgbClr val="03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586611" y="378475"/>
            <a:ext cx="16357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ERD</a:t>
            </a:r>
            <a:endParaRPr lang="en-US" sz="40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94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84" y="1458991"/>
            <a:ext cx="2026454" cy="236101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4197620" y="1458991"/>
            <a:ext cx="6777292" cy="5189585"/>
            <a:chOff x="4876800" y="1428788"/>
            <a:chExt cx="10895888" cy="83433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00" y="1428788"/>
              <a:ext cx="10895888" cy="3429000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800" y="5032886"/>
              <a:ext cx="10895888" cy="4739224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12" name="직사각형 11"/>
          <p:cNvSpPr/>
          <p:nvPr/>
        </p:nvSpPr>
        <p:spPr>
          <a:xfrm>
            <a:off x="582855" y="890261"/>
            <a:ext cx="3024637" cy="165859"/>
          </a:xfrm>
          <a:prstGeom prst="rect">
            <a:avLst/>
          </a:prstGeom>
          <a:solidFill>
            <a:srgbClr val="03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586611" y="378475"/>
            <a:ext cx="30201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명세서</a:t>
            </a:r>
            <a:endParaRPr lang="en-US" sz="40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93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/>
          <p:cNvSpPr txBox="1"/>
          <p:nvPr/>
        </p:nvSpPr>
        <p:spPr>
          <a:xfrm>
            <a:off x="0" y="1528270"/>
            <a:ext cx="12191999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-400" dirty="0" smtClean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PLAN</a:t>
            </a:r>
            <a:endParaRPr lang="en-US" sz="7500" dirty="0"/>
          </a:p>
        </p:txBody>
      </p:sp>
      <p:sp>
        <p:nvSpPr>
          <p:cNvPr id="5" name="Object 15"/>
          <p:cNvSpPr txBox="1"/>
          <p:nvPr/>
        </p:nvSpPr>
        <p:spPr>
          <a:xfrm>
            <a:off x="0" y="2855477"/>
            <a:ext cx="1219199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남은 기간 동안 프로젝트 </a:t>
            </a:r>
            <a:r>
              <a:rPr lang="en-US" altLang="ko-KR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</a:t>
            </a:r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계획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75999" y="4493820"/>
            <a:ext cx="10440000" cy="1509793"/>
            <a:chOff x="902902" y="2025872"/>
            <a:chExt cx="10440000" cy="1509793"/>
          </a:xfrm>
        </p:grpSpPr>
        <p:sp>
          <p:nvSpPr>
            <p:cNvPr id="7" name="Object 5"/>
            <p:cNvSpPr txBox="1"/>
            <p:nvPr/>
          </p:nvSpPr>
          <p:spPr>
            <a:xfrm>
              <a:off x="1418590" y="2928111"/>
              <a:ext cx="164424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WHY?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" name="Object 4"/>
            <p:cNvSpPr txBox="1"/>
            <p:nvPr/>
          </p:nvSpPr>
          <p:spPr>
            <a:xfrm>
              <a:off x="1418590" y="2025872"/>
              <a:ext cx="896070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01 ,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" name="Object 8"/>
            <p:cNvSpPr txBox="1"/>
            <p:nvPr/>
          </p:nvSpPr>
          <p:spPr>
            <a:xfrm>
              <a:off x="4005296" y="2935501"/>
              <a:ext cx="1740523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WHAT?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Object 7"/>
            <p:cNvSpPr txBox="1"/>
            <p:nvPr/>
          </p:nvSpPr>
          <p:spPr>
            <a:xfrm>
              <a:off x="4005296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02 ,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" name="Object 11"/>
            <p:cNvSpPr txBox="1"/>
            <p:nvPr/>
          </p:nvSpPr>
          <p:spPr>
            <a:xfrm>
              <a:off x="6693560" y="2928111"/>
              <a:ext cx="1399607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HOW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Object 10"/>
            <p:cNvSpPr txBox="1"/>
            <p:nvPr/>
          </p:nvSpPr>
          <p:spPr>
            <a:xfrm>
              <a:off x="6693560" y="2025872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03 ,</a:t>
              </a:r>
              <a:endParaRPr lang="en-US" sz="2667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" name="Object 8"/>
            <p:cNvSpPr txBox="1"/>
            <p:nvPr/>
          </p:nvSpPr>
          <p:spPr>
            <a:xfrm>
              <a:off x="9040908" y="2935501"/>
              <a:ext cx="1301460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kern="0" spc="-89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PLAN</a:t>
              </a:r>
              <a:endParaRPr lang="en-US" sz="33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8" name="Object 13"/>
            <p:cNvSpPr txBox="1"/>
            <p:nvPr/>
          </p:nvSpPr>
          <p:spPr>
            <a:xfrm>
              <a:off x="9081160" y="2034176"/>
              <a:ext cx="920087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67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04</a:t>
              </a:r>
              <a:r>
                <a:rPr lang="en-US" sz="2223" kern="0" spc="-267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5 Medium" pitchFamily="34" charset="0"/>
                </a:rPr>
                <a:t> ,</a:t>
              </a:r>
              <a:endParaRPr lang="en-US" sz="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902902" y="2661392"/>
              <a:ext cx="1044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02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82855" y="890261"/>
            <a:ext cx="2656607" cy="165859"/>
          </a:xfrm>
          <a:prstGeom prst="rect">
            <a:avLst/>
          </a:prstGeom>
          <a:solidFill>
            <a:srgbClr val="03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586612" y="378475"/>
            <a:ext cx="26527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향후 계획</a:t>
            </a:r>
            <a:endParaRPr lang="en-US" sz="40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1" y="1167384"/>
            <a:ext cx="10058400" cy="55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7188558" y="3354927"/>
            <a:ext cx="28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2221439" y="3227113"/>
            <a:ext cx="21663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1363662" y="2856628"/>
            <a:ext cx="9386390" cy="3903240"/>
            <a:chOff x="2819399" y="3107945"/>
            <a:chExt cx="13170569" cy="5476854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A52BEF1-0EE9-C9C1-93F9-41C09655D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09" b="4788"/>
            <a:stretch/>
          </p:blipFill>
          <p:spPr>
            <a:xfrm>
              <a:off x="4932107" y="3107945"/>
              <a:ext cx="8610600" cy="4938428"/>
            </a:xfrm>
            <a:prstGeom prst="rect">
              <a:avLst/>
            </a:prstGeom>
          </p:spPr>
        </p:pic>
        <p:grpSp>
          <p:nvGrpSpPr>
            <p:cNvPr id="48" name="그룹 1008"/>
            <p:cNvGrpSpPr/>
            <p:nvPr/>
          </p:nvGrpSpPr>
          <p:grpSpPr>
            <a:xfrm>
              <a:off x="2819399" y="7441799"/>
              <a:ext cx="13170569" cy="1143000"/>
              <a:chOff x="6295347" y="7113722"/>
              <a:chExt cx="5965993" cy="581075"/>
            </a:xfrm>
          </p:grpSpPr>
          <p:pic>
            <p:nvPicPr>
              <p:cNvPr id="51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95347" y="7113722"/>
                <a:ext cx="5965993" cy="581075"/>
              </a:xfrm>
              <a:prstGeom prst="rect">
                <a:avLst/>
              </a:prstGeom>
            </p:spPr>
          </p:pic>
        </p:grpSp>
      </p:grpSp>
      <p:sp>
        <p:nvSpPr>
          <p:cNvPr id="53" name="TextBox 52"/>
          <p:cNvSpPr txBox="1"/>
          <p:nvPr/>
        </p:nvSpPr>
        <p:spPr>
          <a:xfrm>
            <a:off x="554691" y="1676195"/>
            <a:ext cx="1617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이재순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(BE maintainer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Backend)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9099" y="2780837"/>
            <a:ext cx="17291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김민균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(Jira maintainer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Frontend)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2775" y="3921371"/>
            <a:ext cx="1801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류현수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Backend/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CICD)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165538" y="1640300"/>
            <a:ext cx="15987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이도엽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(FE maintainer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Frontend)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068558" y="2806946"/>
            <a:ext cx="17926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이보나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(UCC maintainer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Frontend)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38764" y="3857035"/>
            <a:ext cx="145225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이승연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(Team leader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Frontend)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221439" y="2123383"/>
            <a:ext cx="3054874" cy="752533"/>
            <a:chOff x="2453833" y="1816490"/>
            <a:chExt cx="3143822" cy="1192192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1816490"/>
              <a:ext cx="2229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2228227" y="4244537"/>
            <a:ext cx="1076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 flipH="1">
            <a:off x="6585172" y="2193858"/>
            <a:ext cx="3483386" cy="794795"/>
            <a:chOff x="2453833" y="1816490"/>
            <a:chExt cx="3143822" cy="1192192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1816490"/>
              <a:ext cx="2229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8363101" y="4303311"/>
            <a:ext cx="1705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82855" y="890261"/>
            <a:ext cx="4042133" cy="165859"/>
          </a:xfrm>
          <a:prstGeom prst="rect">
            <a:avLst/>
          </a:prstGeom>
          <a:solidFill>
            <a:srgbClr val="03D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54">
            <a:extLst>
              <a:ext uri="{FF2B5EF4-FFF2-40B4-BE49-F238E27FC236}">
                <a16:creationId xmlns:a16="http://schemas.microsoft.com/office/drawing/2014/main" id="{7F79E457-437B-AAEB-146C-4B22D78DE5EB}"/>
              </a:ext>
            </a:extLst>
          </p:cNvPr>
          <p:cNvSpPr txBox="1"/>
          <p:nvPr/>
        </p:nvSpPr>
        <p:spPr>
          <a:xfrm>
            <a:off x="586612" y="378475"/>
            <a:ext cx="403618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여섯 </a:t>
            </a:r>
            <a:r>
              <a:rPr lang="ko-KR" altLang="en-US" sz="4000" kern="0" spc="-15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싸둥이</a:t>
            </a:r>
            <a:r>
              <a:rPr lang="ko-KR" altLang="en-US" sz="4000" kern="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소개</a:t>
            </a:r>
            <a:endParaRPr lang="en-US" sz="40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33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083" y="2362200"/>
            <a:ext cx="12192000" cy="1457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75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endParaRPr lang="en-US" altLang="ko-KR" sz="75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9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083" y="2454800"/>
            <a:ext cx="12192000" cy="1457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75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9417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2484257"/>
            <a:ext cx="12192000" cy="1022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여러분들에게</a:t>
            </a:r>
            <a:r>
              <a:rPr lang="ko-KR" altLang="en-US" sz="45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8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</a:t>
            </a:r>
            <a:r>
              <a:rPr lang="ko-KR" altLang="en-US" sz="8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가족</a:t>
            </a:r>
            <a:r>
              <a:rPr lang="en-US" altLang="ko-KR" sz="8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 어떤 존재인가요</a:t>
            </a:r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7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587984"/>
            <a:ext cx="12192000" cy="1022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Q. 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가족은 당신의 삶에서 가장 소중한 존재인가</a:t>
            </a:r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17495" y="6469315"/>
            <a:ext cx="2874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설문기관</a:t>
            </a:r>
            <a:r>
              <a:rPr lang="en-US" altLang="ko-KR" sz="1400" dirty="0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dirty="0" err="1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오픈서베이</a:t>
            </a:r>
            <a:r>
              <a:rPr lang="ko-KR" altLang="en-US" sz="1400" dirty="0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한경 머니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201523" y="2560270"/>
            <a:ext cx="9788954" cy="2959554"/>
            <a:chOff x="1214120" y="2806112"/>
            <a:chExt cx="9788954" cy="29595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120" y="2885666"/>
              <a:ext cx="2880000" cy="288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7012" y="3785666"/>
              <a:ext cx="1980000" cy="1980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204520" y="4864595"/>
              <a:ext cx="21658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spc="-300" dirty="0" smtClean="0">
                  <a:solidFill>
                    <a:srgbClr val="C4611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97.3%</a:t>
              </a:r>
              <a:endParaRPr lang="ko-KR" altLang="en-US" sz="5000" spc="-300" dirty="0">
                <a:solidFill>
                  <a:srgbClr val="C4611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8" name="타원형 설명선 7"/>
            <p:cNvSpPr/>
            <p:nvPr/>
          </p:nvSpPr>
          <p:spPr>
            <a:xfrm>
              <a:off x="4094120" y="2806112"/>
              <a:ext cx="1676760" cy="1278208"/>
            </a:xfrm>
            <a:prstGeom prst="wedgeEllipseCallout">
              <a:avLst>
                <a:gd name="adj1" fmla="val -44864"/>
                <a:gd name="adj2" fmla="val 55719"/>
              </a:avLst>
            </a:prstGeom>
            <a:solidFill>
              <a:srgbClr val="C4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YES</a:t>
              </a:r>
              <a:endPara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3" name="그룹 12"/>
            <p:cNvGrpSpPr>
              <a:grpSpLocks noChangeAspect="1"/>
            </p:cNvGrpSpPr>
            <p:nvPr/>
          </p:nvGrpSpPr>
          <p:grpSpPr>
            <a:xfrm>
              <a:off x="9134123" y="2832754"/>
              <a:ext cx="1868951" cy="2896198"/>
              <a:chOff x="9591320" y="2832754"/>
              <a:chExt cx="2165800" cy="335620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591320" y="5439973"/>
                <a:ext cx="2165800" cy="748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spc="-300" dirty="0" smtClean="0">
                    <a:solidFill>
                      <a:srgbClr val="7F7F7F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2.8%</a:t>
                </a:r>
                <a:endParaRPr lang="ko-KR" altLang="en-US" sz="3600" spc="-300" dirty="0">
                  <a:solidFill>
                    <a:srgbClr val="7F7F7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12" name="타원형 설명선 11"/>
              <p:cNvSpPr/>
              <p:nvPr/>
            </p:nvSpPr>
            <p:spPr>
              <a:xfrm>
                <a:off x="9591320" y="2832754"/>
                <a:ext cx="1676760" cy="1278208"/>
              </a:xfrm>
              <a:prstGeom prst="wedgeEllipseCallout">
                <a:avLst>
                  <a:gd name="adj1" fmla="val -44864"/>
                  <a:gd name="adj2" fmla="val 55719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 smtClean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NO</a:t>
                </a:r>
                <a:endParaRPr lang="ko-KR" altLang="en-US" sz="4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292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589980"/>
            <a:ext cx="12192000" cy="1022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Q. 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가족간 갈등의 주 요인은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17495" y="6469315"/>
            <a:ext cx="2874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설문기관</a:t>
            </a:r>
            <a:r>
              <a:rPr lang="en-US" altLang="ko-KR" sz="1400" dirty="0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dirty="0" err="1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오픈서베이</a:t>
            </a:r>
            <a:r>
              <a:rPr lang="ko-KR" altLang="en-US" sz="1400" dirty="0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한경 머니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2322551" y="1907996"/>
            <a:ext cx="7905308" cy="4320000"/>
            <a:chOff x="2903121" y="2269505"/>
            <a:chExt cx="6414374" cy="3506535"/>
          </a:xfrm>
        </p:grpSpPr>
        <p:sp>
          <p:nvSpPr>
            <p:cNvPr id="3" name="직사각형 2"/>
            <p:cNvSpPr/>
            <p:nvPr/>
          </p:nvSpPr>
          <p:spPr>
            <a:xfrm>
              <a:off x="2903121" y="2407920"/>
              <a:ext cx="4808319" cy="426720"/>
            </a:xfrm>
            <a:prstGeom prst="rect">
              <a:avLst/>
            </a:prstGeom>
            <a:solidFill>
              <a:srgbClr val="C4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소통 문제</a:t>
              </a:r>
              <a:endParaRPr lang="ko-KR" altLang="en-US" sz="32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03121" y="2987819"/>
              <a:ext cx="4544159" cy="4267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경제 문제</a:t>
              </a:r>
              <a:endPara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903121" y="3572266"/>
              <a:ext cx="1841600" cy="4267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자녀 문제</a:t>
              </a:r>
              <a:endPara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03121" y="4156713"/>
              <a:ext cx="1333599" cy="4267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smtClean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건강 문제</a:t>
              </a:r>
              <a:endParaRPr lang="ko-KR" altLang="en-US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03121" y="4741160"/>
              <a:ext cx="825599" cy="4267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03121" y="5325607"/>
              <a:ext cx="266799" cy="4267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1920" y="2269505"/>
              <a:ext cx="141224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500" spc="-300" dirty="0" smtClean="0">
                  <a:solidFill>
                    <a:srgbClr val="C4611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57%</a:t>
              </a:r>
              <a:endParaRPr lang="ko-KR" altLang="en-US" sz="4500" spc="-300" dirty="0">
                <a:solidFill>
                  <a:srgbClr val="C4611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77760" y="2942144"/>
              <a:ext cx="1839735" cy="45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53.8%</a:t>
              </a:r>
              <a:endParaRPr lang="ko-KR" altLang="en-US" sz="3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75201" y="3513708"/>
              <a:ext cx="1839735" cy="45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21.5%</a:t>
              </a:r>
              <a:endParaRPr lang="ko-KR" altLang="en-US" sz="3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56265" y="4091683"/>
              <a:ext cx="1839735" cy="45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15.3%</a:t>
              </a:r>
              <a:endParaRPr lang="ko-KR" altLang="en-US" sz="3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28720" y="4741908"/>
              <a:ext cx="5425440" cy="48164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ko-KR" altLang="en-US" sz="20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배우자 문제</a:t>
              </a:r>
              <a:r>
                <a:rPr lang="en-US" altLang="ko-KR" sz="32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3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9%</a:t>
              </a:r>
              <a:endParaRPr lang="ko-KR" altLang="en-US" sz="3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9920" y="5294399"/>
              <a:ext cx="5425440" cy="48164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ko-KR" altLang="en-US" sz="20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상속</a:t>
              </a:r>
              <a:r>
                <a:rPr lang="en-US" altLang="ko-KR" sz="20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0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증여 문제</a:t>
              </a:r>
              <a:r>
                <a:rPr lang="en-US" altLang="ko-KR" sz="32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3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2.8%</a:t>
              </a:r>
              <a:endParaRPr lang="ko-KR" altLang="en-US" sz="3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3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585506"/>
            <a:ext cx="12192000" cy="1022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Q. 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가족간 대화가 어려운 이유는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17495" y="6469315"/>
            <a:ext cx="2874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설문기관</a:t>
            </a:r>
            <a:r>
              <a:rPr lang="en-US" altLang="ko-KR" sz="1400" dirty="0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dirty="0" err="1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오픈서베이</a:t>
            </a:r>
            <a:r>
              <a:rPr lang="ko-KR" altLang="en-US" sz="1400" dirty="0">
                <a:solidFill>
                  <a:srgbClr val="22222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한경 머니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6" name="그룹 45"/>
          <p:cNvGrpSpPr>
            <a:grpSpLocks noChangeAspect="1"/>
          </p:cNvGrpSpPr>
          <p:nvPr/>
        </p:nvGrpSpPr>
        <p:grpSpPr>
          <a:xfrm>
            <a:off x="2480294" y="1970493"/>
            <a:ext cx="10371787" cy="4257503"/>
            <a:chOff x="2540398" y="2025417"/>
            <a:chExt cx="8746893" cy="3590502"/>
          </a:xfrm>
        </p:grpSpPr>
        <p:sp>
          <p:nvSpPr>
            <p:cNvPr id="8" name="직사각형 7"/>
            <p:cNvSpPr/>
            <p:nvPr/>
          </p:nvSpPr>
          <p:spPr>
            <a:xfrm>
              <a:off x="2540398" y="2104742"/>
              <a:ext cx="4902144" cy="515805"/>
            </a:xfrm>
            <a:prstGeom prst="rect">
              <a:avLst/>
            </a:prstGeom>
            <a:solidFill>
              <a:srgbClr val="C4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dirty="0" smtClean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마주할 시간이 없어서</a:t>
              </a:r>
              <a:endPara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40398" y="2836055"/>
              <a:ext cx="4289793" cy="53062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dirty="0" smtClean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공감대 형성이 어려워서 </a:t>
              </a:r>
              <a:endParaRPr lang="ko-KR" altLang="en-US" sz="24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40398" y="3591953"/>
              <a:ext cx="2751252" cy="4958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TV </a:t>
              </a:r>
              <a:r>
                <a:rPr lang="ko-KR" altLang="en-US" dirty="0" smtClean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및 스마트폰 이용 증가 </a:t>
              </a:r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540398" y="4319562"/>
              <a:ext cx="1640437" cy="49671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40398" y="5032785"/>
              <a:ext cx="578195" cy="48597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91285" y="2025417"/>
              <a:ext cx="2109811" cy="965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500" spc="-300" dirty="0" smtClean="0">
                  <a:solidFill>
                    <a:srgbClr val="C4611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32%</a:t>
              </a:r>
              <a:endParaRPr lang="ko-KR" altLang="en-US" sz="4500" spc="-300" dirty="0">
                <a:solidFill>
                  <a:srgbClr val="C4611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78934" y="2841888"/>
              <a:ext cx="2748466" cy="68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23%</a:t>
              </a:r>
              <a:endParaRPr lang="ko-KR" altLang="en-US" sz="3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1650" y="3582189"/>
              <a:ext cx="2748466" cy="68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25.8%</a:t>
              </a:r>
              <a:endParaRPr lang="ko-KR" altLang="en-US" sz="3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80835" y="4292862"/>
              <a:ext cx="6107594" cy="68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개인 시간이 중요해서</a:t>
              </a:r>
              <a:r>
                <a:rPr lang="en-US" altLang="ko-KR" sz="3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10.5%</a:t>
              </a:r>
              <a:endParaRPr lang="ko-KR" altLang="en-US" sz="3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81973" y="4934493"/>
              <a:ext cx="8105318" cy="68142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ko-KR" altLang="en-US" sz="20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기타 </a:t>
              </a:r>
              <a:r>
                <a:rPr lang="en-US" altLang="ko-KR" sz="30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3.8%</a:t>
              </a:r>
              <a:endParaRPr lang="ko-KR" altLang="en-US" sz="3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6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2" y="2077081"/>
            <a:ext cx="3510987" cy="4780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596" y="1126051"/>
            <a:ext cx="8083805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6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가족 간 </a:t>
            </a:r>
            <a:r>
              <a:rPr lang="ko-KR" altLang="ko-KR" sz="6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소통의 </a:t>
            </a:r>
            <a:r>
              <a:rPr lang="ko-KR" altLang="ko-KR" sz="6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어려움</a:t>
            </a:r>
            <a:r>
              <a:rPr lang="ko-KR" altLang="ko-KR" sz="3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endParaRPr lang="en-US" altLang="ko-KR" sz="38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ko-KR" sz="38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해결할 </a:t>
            </a:r>
            <a:r>
              <a:rPr lang="ko-KR" altLang="ko-KR" sz="3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 있는 </a:t>
            </a:r>
            <a:r>
              <a:rPr lang="ko-KR" altLang="en-US" sz="38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</a:t>
            </a:r>
            <a:r>
              <a:rPr lang="ko-KR" altLang="ko-KR" sz="38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</a:t>
            </a:r>
            <a:r>
              <a:rPr lang="ko-KR" altLang="ko-KR" sz="3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있다면</a:t>
            </a:r>
            <a:r>
              <a:rPr lang="en-US" altLang="ko-KR" sz="3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?!</a:t>
            </a:r>
            <a:endParaRPr lang="ko-KR" altLang="ko-KR" sz="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1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20051" y="2920109"/>
            <a:ext cx="6400800" cy="1022795"/>
          </a:xfrm>
        </p:spPr>
        <p:txBody>
          <a:bodyPr>
            <a:noAutofit/>
          </a:bodyPr>
          <a:lstStyle/>
          <a:p>
            <a:pPr algn="l"/>
            <a:r>
              <a:rPr lang="en-US" altLang="ko-KR" sz="65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IS THE </a:t>
            </a:r>
            <a:r>
              <a:rPr lang="en-US" altLang="ko-KR" sz="12000" dirty="0" smtClean="0">
                <a:ln w="28575">
                  <a:solidFill>
                    <a:schemeClr val="tx1"/>
                  </a:solidFill>
                </a:ln>
                <a:gradFill>
                  <a:gsLst>
                    <a:gs pos="44000">
                      <a:srgbClr val="7100EE">
                        <a:lumMod val="99000"/>
                      </a:srgbClr>
                    </a:gs>
                    <a:gs pos="96000">
                      <a:srgbClr val="03DAC6"/>
                    </a:gs>
                  </a:gsLst>
                  <a:lin ang="5400000" scaled="1"/>
                </a:gradFill>
                <a:latin typeface="ONE 모바일POP" panose="00000500000000000000" pitchFamily="2" charset="-127"/>
                <a:ea typeface="ONE 모바일POP" panose="00000500000000000000" pitchFamily="2" charset="-127"/>
              </a:rPr>
              <a:t>ZIP</a:t>
            </a:r>
            <a:endParaRPr lang="ko-KR" altLang="en-US" sz="12000" dirty="0">
              <a:ln w="28575">
                <a:solidFill>
                  <a:schemeClr val="tx1"/>
                </a:solidFill>
              </a:ln>
              <a:gradFill>
                <a:gsLst>
                  <a:gs pos="44000">
                    <a:srgbClr val="7100EE">
                      <a:lumMod val="99000"/>
                    </a:srgbClr>
                  </a:gs>
                  <a:gs pos="96000">
                    <a:srgbClr val="03DAC6"/>
                  </a:gs>
                </a:gsLst>
                <a:lin ang="5400000" scaled="1"/>
              </a:gra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03" y="2830598"/>
            <a:ext cx="792000" cy="79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01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446</Words>
  <Application>Microsoft Office PowerPoint</Application>
  <PresentationFormat>와이드스크린</PresentationFormat>
  <Paragraphs>175</Paragraphs>
  <Slides>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ONE 모바일POP</vt:lpstr>
      <vt:lpstr>S-Core Dream 3 Light</vt:lpstr>
      <vt:lpstr>S-Core Dream 5 Medium</vt:lpstr>
      <vt:lpstr>S-Core Dream 7 ExtraBold</vt:lpstr>
      <vt:lpstr>에스코어 드림 7 ExtraBold</vt:lpstr>
      <vt:lpstr>Arial</vt:lpstr>
      <vt:lpstr>맑은 고딕</vt:lpstr>
      <vt:lpstr>에스코어 드림 5 Medium</vt:lpstr>
      <vt:lpstr>에스코어 드림 6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IS THE ZIP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부모님께 연락은 며칠에 한 번씩?</dc:title>
  <dc:creator>SSAFY</dc:creator>
  <cp:lastModifiedBy>SSAFY</cp:lastModifiedBy>
  <cp:revision>600</cp:revision>
  <dcterms:created xsi:type="dcterms:W3CDTF">2022-10-21T06:37:54Z</dcterms:created>
  <dcterms:modified xsi:type="dcterms:W3CDTF">2022-10-23T19:03:02Z</dcterms:modified>
</cp:coreProperties>
</file>